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6"/>
  </p:notesMasterIdLst>
  <p:sldIdLst>
    <p:sldId id="258" r:id="rId2"/>
    <p:sldId id="295" r:id="rId3"/>
    <p:sldId id="278" r:id="rId4"/>
    <p:sldId id="284" r:id="rId5"/>
    <p:sldId id="320" r:id="rId6"/>
    <p:sldId id="315" r:id="rId7"/>
    <p:sldId id="285" r:id="rId8"/>
    <p:sldId id="261" r:id="rId9"/>
    <p:sldId id="286" r:id="rId10"/>
    <p:sldId id="262" r:id="rId11"/>
    <p:sldId id="263" r:id="rId12"/>
    <p:sldId id="287" r:id="rId13"/>
    <p:sldId id="316" r:id="rId14"/>
    <p:sldId id="264" r:id="rId15"/>
    <p:sldId id="265" r:id="rId16"/>
    <p:sldId id="289" r:id="rId17"/>
    <p:sldId id="266" r:id="rId18"/>
    <p:sldId id="267" r:id="rId19"/>
    <p:sldId id="288" r:id="rId20"/>
    <p:sldId id="290" r:id="rId21"/>
    <p:sldId id="268" r:id="rId22"/>
    <p:sldId id="269" r:id="rId23"/>
    <p:sldId id="270" r:id="rId24"/>
    <p:sldId id="291" r:id="rId25"/>
    <p:sldId id="271" r:id="rId26"/>
    <p:sldId id="317" r:id="rId27"/>
    <p:sldId id="318" r:id="rId28"/>
    <p:sldId id="272" r:id="rId29"/>
    <p:sldId id="273" r:id="rId30"/>
    <p:sldId id="292" r:id="rId31"/>
    <p:sldId id="274" r:id="rId32"/>
    <p:sldId id="321" r:id="rId33"/>
    <p:sldId id="294" r:id="rId34"/>
    <p:sldId id="319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4A659A"/>
    <a:srgbClr val="5B7B99"/>
    <a:srgbClr val="0066CC"/>
    <a:srgbClr val="FFCC00"/>
    <a:srgbClr val="99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018" autoAdjust="0"/>
    <p:restoredTop sz="75093" autoAdjust="0"/>
  </p:normalViewPr>
  <p:slideViewPr>
    <p:cSldViewPr>
      <p:cViewPr>
        <p:scale>
          <a:sx n="50" d="100"/>
          <a:sy n="50" d="100"/>
        </p:scale>
        <p:origin x="-7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6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Times New Roman" pitchFamily="18" charset="0"/>
              </a:defRPr>
            </a:lvl1pPr>
          </a:lstStyle>
          <a:p>
            <a:fld id="{08A9B856-178A-4C77-A106-75F1D08FE9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63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438E5-E74C-46FA-8E29-8ABD2DFF7BAB}" type="slidenum">
              <a:rPr lang="en-US"/>
              <a:pPr/>
              <a:t>1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E074F-C47B-48FB-ABC3-FD8E272A1A96}" type="slidenum">
              <a:rPr lang="en-US"/>
              <a:pPr/>
              <a:t>10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61BF0-6D47-4C1C-BFE6-45B3B3FBCF98}" type="slidenum">
              <a:rPr lang="en-US"/>
              <a:pPr/>
              <a:t>11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D073D-D5A0-4D04-B2BD-B72BFC9F1269}" type="slidenum">
              <a:rPr lang="en-US"/>
              <a:pPr/>
              <a:t>12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D073D-D5A0-4D04-B2BD-B72BFC9F1269}" type="slidenum">
              <a:rPr lang="en-US"/>
              <a:pPr/>
              <a:t>13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9170F-9EC3-4181-AE86-6BDD1D581FE7}" type="slidenum">
              <a:rPr lang="en-US"/>
              <a:pPr/>
              <a:t>14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63532-6BC7-4A29-90BE-7BB4158BF147}" type="slidenum">
              <a:rPr lang="en-US"/>
              <a:pPr/>
              <a:t>15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64088-8899-42C5-9E08-F2E85CC17248}" type="slidenum">
              <a:rPr lang="en-US"/>
              <a:pPr/>
              <a:t>16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F390A-A210-4E97-B99F-A2CFB77BF20E}" type="slidenum">
              <a:rPr lang="en-US"/>
              <a:pPr/>
              <a:t>17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B3020-F141-40A0-B159-68C5D1EB3378}" type="slidenum">
              <a:rPr lang="en-US"/>
              <a:pPr/>
              <a:t>18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AFE1D-DFBE-4002-8736-2AE595F45D01}" type="slidenum">
              <a:rPr lang="en-US"/>
              <a:pPr/>
              <a:t>19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FC27F-AB3C-4322-A2FD-BCDE353E375E}" type="slidenum">
              <a:rPr lang="en-US"/>
              <a:pPr/>
              <a:t>2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439D6-F674-4011-A945-08E78CAE0ED8}" type="slidenum">
              <a:rPr lang="en-US"/>
              <a:pPr/>
              <a:t>20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43C20-C9FB-4FBC-B960-B5DD06AE8718}" type="slidenum">
              <a:rPr lang="en-US"/>
              <a:pPr/>
              <a:t>21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C1BA3-024A-4BD1-BC00-5D9D6125A2B7}" type="slidenum">
              <a:rPr lang="en-US"/>
              <a:pPr/>
              <a:t>22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41731-390B-45B0-AC34-CEBA65D768B1}" type="slidenum">
              <a:rPr lang="en-US"/>
              <a:pPr/>
              <a:t>23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46649-D687-45AE-94E3-19A7717BBB89}" type="slidenum">
              <a:rPr lang="en-US"/>
              <a:pPr/>
              <a:t>24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71B73-1FF1-492A-97B2-0A9F1A8350C6}" type="slidenum">
              <a:rPr lang="en-US"/>
              <a:pPr/>
              <a:t>25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5EE8D-C39D-455B-9E6F-FC87F5031E08}" type="slidenum">
              <a:rPr lang="en-US"/>
              <a:pPr/>
              <a:t>26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71B73-1FF1-492A-97B2-0A9F1A8350C6}" type="slidenum">
              <a:rPr lang="en-US"/>
              <a:pPr/>
              <a:t>27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AA9DF-5607-4596-9F1B-0F4BE3083E22}" type="slidenum">
              <a:rPr lang="en-US"/>
              <a:pPr/>
              <a:t>28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A2477-05D0-487F-BE29-81A2A55A9F0D}" type="slidenum">
              <a:rPr lang="en-US"/>
              <a:pPr/>
              <a:t>29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C6713-A0FE-469F-85FA-546E7508E15B}" type="slidenum">
              <a:rPr lang="en-US"/>
              <a:pPr/>
              <a:t>3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5EE8D-C39D-455B-9E6F-FC87F5031E08}" type="slidenum">
              <a:rPr lang="en-US"/>
              <a:pPr/>
              <a:t>30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EF099-B7C3-48D1-99EB-9A0C71EFEB85}" type="slidenum">
              <a:rPr lang="en-US"/>
              <a:pPr/>
              <a:t>31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D2A0D-80D5-49F3-8866-0FC79E45A7EC}" type="slidenum">
              <a:rPr lang="en-US"/>
              <a:pPr/>
              <a:t>32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References:</a:t>
            </a:r>
          </a:p>
          <a:p>
            <a:r>
              <a:rPr lang="en-US" baseline="0" dirty="0" smtClean="0"/>
              <a:t>Shankar, V. (2011, October 12). Benchmarking of key global OEMs vehicle platform strategies. Frost &amp; Sullivan. Retrieved from http://www.slideshare.net/FrostandSullivan/frost-sullivanbenchmarking-of-key-global-automotive-oemsoct2011. 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B79C0-C493-4F83-B842-BE2EA6B56063}" type="slidenum">
              <a:rPr lang="en-US"/>
              <a:pPr/>
              <a:t>33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B79C0-C493-4F83-B842-BE2EA6B56063}" type="slidenum">
              <a:rPr lang="en-US"/>
              <a:pPr/>
              <a:t>34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8F433-5F1F-4E05-A4F0-5D76F2DD8B3D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9B856-178A-4C77-A106-75F1D08FE9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30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05F45-634A-486F-BF1A-B27EBA7AEB5F}" type="slidenum">
              <a:rPr lang="en-US"/>
              <a:pPr/>
              <a:t>6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05F45-634A-486F-BF1A-B27EBA7AEB5F}" type="slidenum">
              <a:rPr lang="en-US"/>
              <a:pPr/>
              <a:t>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5E837-BF71-4C09-83AC-9FCF32B10166}" type="slidenum">
              <a:rPr lang="en-US"/>
              <a:pPr/>
              <a:t>8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90FC0-B52B-475F-AAD5-F2BAC9B7586B}" type="slidenum">
              <a:rPr lang="en-US"/>
              <a:pPr/>
              <a:t>9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0"/>
            <a:ext cx="714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0" y="23813"/>
            <a:ext cx="9144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990600"/>
            <a:ext cx="660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8458200" y="0"/>
            <a:ext cx="0" cy="6858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11629" name="Rectangle 13"/>
          <p:cNvSpPr>
            <a:spLocks noChangeArrowheads="1"/>
          </p:cNvSpPr>
          <p:nvPr userDrawn="1"/>
        </p:nvSpPr>
        <p:spPr bwMode="auto">
          <a:xfrm>
            <a:off x="1295400" y="1524000"/>
            <a:ext cx="502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2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0"/>
            <a:ext cx="20002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8483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4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28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24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3924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8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7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0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7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53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91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866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0"/>
            <a:ext cx="660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8534400" y="0"/>
            <a:ext cx="0" cy="6858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pic>
        <p:nvPicPr>
          <p:cNvPr id="110602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3" y="1066800"/>
            <a:ext cx="60483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33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3300"/>
          </a:solidFill>
          <a:latin typeface="Gill Sans M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3300"/>
          </a:solidFill>
          <a:latin typeface="Gill Sans M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3300"/>
          </a:solidFill>
          <a:latin typeface="Gill Sans M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3300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00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00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00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00"/>
          </a:solidFill>
          <a:latin typeface="Gill Sans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33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uters.com/article/2012/10/30/spain-deposits-idUSL5E8LOF1Q2012103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s.org/sgp/crs/misc/R41925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pages/frontline/shows/walmart/view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ndsci.berkeley.edu/article/0_0_0/howscienceworks_06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rticles.sae.org/13537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uppli.com/memory-and-storage/news/pages/micron-and-elpida-merger-could-rock-dram-market-to-its-core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38450"/>
            <a:ext cx="6553200" cy="1752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/>
              <a:t>Imperfect </a:t>
            </a:r>
            <a:r>
              <a:rPr lang="en-US" sz="4400" dirty="0" smtClean="0"/>
              <a:t>Competition</a:t>
            </a:r>
            <a:endParaRPr lang="en-US" sz="4400" dirty="0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8534400" y="6473825"/>
            <a:ext cx="609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FBFA17AC-2FDE-46B1-AE86-6BCB7070EE53}" type="slidenum">
              <a:rPr lang="en-US" sz="1400">
                <a:solidFill>
                  <a:srgbClr val="003300"/>
                </a:solidFill>
              </a:rPr>
              <a:pPr algn="r"/>
              <a:t>1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38225"/>
          </a:xfrm>
        </p:spPr>
        <p:txBody>
          <a:bodyPr/>
          <a:lstStyle/>
          <a:p>
            <a:r>
              <a:rPr lang="en-US"/>
              <a:t>Figure 13.5: Reaction Functions</a:t>
            </a:r>
            <a:br>
              <a:rPr lang="en-US"/>
            </a:br>
            <a:r>
              <a:rPr lang="en-US"/>
              <a:t>for the Cournot Duopolists </a:t>
            </a:r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629400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0D6E3B11-09E6-4518-BADC-E98115EDB33B}" type="slidenum">
              <a:rPr lang="en-US" sz="1400">
                <a:solidFill>
                  <a:srgbClr val="003300"/>
                </a:solidFill>
              </a:rPr>
              <a:pPr algn="r"/>
              <a:t>10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38225"/>
          </a:xfrm>
        </p:spPr>
        <p:txBody>
          <a:bodyPr/>
          <a:lstStyle/>
          <a:p>
            <a:r>
              <a:rPr lang="en-US"/>
              <a:t>Figure 13.6: Deriving the Reaction Functions for Specific Duopolists</a:t>
            </a:r>
          </a:p>
        </p:txBody>
      </p:sp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4162"/>
            <a:ext cx="8153400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7B5F8CD0-24EB-4BED-BF3C-2148C9569FBB}" type="slidenum">
              <a:rPr lang="en-US" sz="1400">
                <a:solidFill>
                  <a:srgbClr val="003300"/>
                </a:solidFill>
              </a:rPr>
              <a:pPr algn="r"/>
              <a:t>11</a:t>
            </a:fld>
            <a:endParaRPr lang="en-US" sz="1400">
              <a:solidFill>
                <a:srgbClr val="0033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19200" y="3581400"/>
            <a:ext cx="25908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1219200" y="3962400"/>
            <a:ext cx="2590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133600" y="3733800"/>
            <a:ext cx="0" cy="1402557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438400" y="3962400"/>
            <a:ext cx="0" cy="13263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990600" y="3733800"/>
            <a:ext cx="76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276600" y="3583121"/>
            <a:ext cx="76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657600" y="4876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Gill Sans MT" pitchFamily="34" charset="0"/>
              </a:rPr>
              <a:t>28</a:t>
            </a:r>
            <a:endParaRPr lang="en-US" b="0" dirty="0">
              <a:latin typeface="Gill Sans MT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Bertrand Model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3200" dirty="0" smtClean="0"/>
              <a:t>Assumptions</a:t>
            </a:r>
            <a:r>
              <a:rPr lang="en-US" sz="3200" dirty="0"/>
              <a:t>:</a:t>
            </a:r>
          </a:p>
          <a:p>
            <a:pPr lvl="1"/>
            <a:r>
              <a:rPr lang="en-US" dirty="0"/>
              <a:t>Duopoly with </a:t>
            </a:r>
            <a:r>
              <a:rPr lang="en-US" dirty="0" smtClean="0"/>
              <a:t>a </a:t>
            </a:r>
            <a:r>
              <a:rPr lang="en-US" dirty="0"/>
              <a:t>single product</a:t>
            </a:r>
          </a:p>
          <a:p>
            <a:pPr lvl="1"/>
            <a:r>
              <a:rPr lang="en-US" dirty="0" smtClean="0"/>
              <a:t>Number and timing of interactions unspecified</a:t>
            </a:r>
            <a:endParaRPr lang="en-US" dirty="0"/>
          </a:p>
          <a:p>
            <a:pPr lvl="1"/>
            <a:r>
              <a:rPr lang="en-US" dirty="0"/>
              <a:t>Each </a:t>
            </a:r>
            <a:r>
              <a:rPr lang="en-US" dirty="0" err="1"/>
              <a:t>duopolist</a:t>
            </a:r>
            <a:r>
              <a:rPr lang="en-US" dirty="0"/>
              <a:t> treats the other’s </a:t>
            </a:r>
            <a:r>
              <a:rPr lang="en-US" dirty="0" smtClean="0"/>
              <a:t>price </a:t>
            </a:r>
            <a:r>
              <a:rPr lang="en-US" dirty="0"/>
              <a:t>as fixed</a:t>
            </a:r>
          </a:p>
          <a:p>
            <a:pPr lvl="1"/>
            <a:r>
              <a:rPr lang="en-US" dirty="0" smtClean="0"/>
              <a:t>Buyers purchase wherever the product is cheapest</a:t>
            </a:r>
          </a:p>
          <a:p>
            <a:pPr lvl="1"/>
            <a:r>
              <a:rPr lang="en-US" dirty="0" smtClean="0"/>
              <a:t>Zero FC, constant MC</a:t>
            </a:r>
          </a:p>
          <a:p>
            <a:r>
              <a:rPr lang="en-US" dirty="0" smtClean="0"/>
              <a:t>Prediction: </a:t>
            </a:r>
            <a:r>
              <a:rPr lang="en-US" dirty="0" smtClean="0">
                <a:hlinkClick r:id="rId3"/>
              </a:rPr>
              <a:t>price war</a:t>
            </a:r>
            <a:r>
              <a:rPr lang="en-US" dirty="0"/>
              <a:t> </a:t>
            </a:r>
            <a:r>
              <a:rPr lang="en-US" dirty="0" smtClean="0"/>
              <a:t>until P</a:t>
            </a:r>
            <a:r>
              <a:rPr lang="en-US" baseline="30000" dirty="0" smtClean="0"/>
              <a:t>c</a:t>
            </a:r>
            <a:r>
              <a:rPr lang="en-US" dirty="0" smtClean="0"/>
              <a:t>=MC</a:t>
            </a:r>
            <a:endParaRPr lang="en-US" dirty="0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E50BA980-6208-4463-9FFD-148255EE8AD0}" type="slidenum">
              <a:rPr lang="en-US" sz="1400">
                <a:solidFill>
                  <a:srgbClr val="003300"/>
                </a:solidFill>
              </a:rPr>
              <a:pPr algn="r"/>
              <a:t>12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 smtClean="0"/>
              <a:t>Stackelberg</a:t>
            </a:r>
            <a:r>
              <a:rPr lang="en-US" dirty="0" smtClean="0"/>
              <a:t> </a:t>
            </a:r>
            <a:r>
              <a:rPr lang="en-US" dirty="0"/>
              <a:t>Model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3200" dirty="0" smtClean="0"/>
              <a:t>Assumptions</a:t>
            </a:r>
            <a:r>
              <a:rPr lang="en-US" sz="3200" dirty="0"/>
              <a:t>:</a:t>
            </a:r>
          </a:p>
          <a:p>
            <a:pPr lvl="1"/>
            <a:r>
              <a:rPr lang="en-US" dirty="0"/>
              <a:t>Duopoly with barriers to entry and a single product</a:t>
            </a:r>
          </a:p>
          <a:p>
            <a:pPr lvl="1"/>
            <a:r>
              <a:rPr lang="en-US" dirty="0" smtClean="0"/>
              <a:t>One firm chooses its output level first, then the second chooses its, treating the first’s as fixed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Linear demand, zero FC, constant MC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E50BA980-6208-4463-9FFD-148255EE8AD0}" type="slidenum">
              <a:rPr lang="en-US" sz="1400">
                <a:solidFill>
                  <a:srgbClr val="003300"/>
                </a:solidFill>
              </a:rPr>
              <a:pPr algn="r"/>
              <a:t>13</a:t>
            </a:fld>
            <a:endParaRPr lang="en-US" sz="14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"/>
            <a:ext cx="7772400" cy="1038225"/>
          </a:xfrm>
        </p:spPr>
        <p:txBody>
          <a:bodyPr/>
          <a:lstStyle/>
          <a:p>
            <a:r>
              <a:rPr lang="en-US" sz="3200"/>
              <a:t>Figure 13.7: The Stackelberg Leader’s Demand and Marginal Revenue Curves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56388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290B7229-AC88-4956-B156-C32AD961D9B4}" type="slidenum">
              <a:rPr lang="en-US" sz="1400">
                <a:solidFill>
                  <a:srgbClr val="003300"/>
                </a:solidFill>
              </a:rPr>
              <a:pPr algn="r"/>
              <a:t>14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144000" cy="914400"/>
          </a:xfrm>
        </p:spPr>
        <p:txBody>
          <a:bodyPr/>
          <a:lstStyle/>
          <a:p>
            <a:r>
              <a:rPr lang="en-US"/>
              <a:t>Figure 13.8: The Stackelberg Equilibrium </a:t>
            </a:r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8088"/>
            <a:ext cx="5638800" cy="50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7027CAE6-685C-4861-8DE8-92EDB38E4221}" type="slidenum">
              <a:rPr lang="en-US" sz="1400">
                <a:solidFill>
                  <a:srgbClr val="003300"/>
                </a:solidFill>
              </a:rPr>
              <a:pPr algn="r"/>
              <a:t>15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Outcomes</a:t>
            </a:r>
          </a:p>
        </p:txBody>
      </p:sp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116888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0A725D95-9933-45E4-BBB7-DF7913981876}" type="slidenum">
              <a:rPr lang="en-US" sz="1400">
                <a:solidFill>
                  <a:srgbClr val="003300"/>
                </a:solidFill>
              </a:rPr>
              <a:pPr algn="r"/>
              <a:t>16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38225"/>
          </a:xfrm>
        </p:spPr>
        <p:txBody>
          <a:bodyPr/>
          <a:lstStyle/>
          <a:p>
            <a:r>
              <a:rPr lang="en-US"/>
              <a:t>Figure 13.9: Comparing Equilibrium Price and Quantity </a:t>
            </a:r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315200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A70F8A4B-1F32-47B5-8B3D-648EE011CE98}" type="slidenum">
              <a:rPr lang="en-US" sz="1400">
                <a:solidFill>
                  <a:srgbClr val="003300"/>
                </a:solidFill>
              </a:rPr>
              <a:pPr algn="r"/>
              <a:t>17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620000" cy="499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13.10: Sharing a Market with Increasing Returns to Scale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0" y="1447800"/>
            <a:ext cx="4038600" cy="3048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Outcome:</a:t>
            </a:r>
          </a:p>
          <a:p>
            <a:r>
              <a:rPr lang="en-US" sz="2800" dirty="0" smtClean="0"/>
              <a:t>Live and let live?</a:t>
            </a:r>
          </a:p>
          <a:p>
            <a:r>
              <a:rPr lang="en-US" sz="2800" dirty="0" smtClean="0"/>
              <a:t>Merge?</a:t>
            </a:r>
          </a:p>
          <a:p>
            <a:r>
              <a:rPr lang="en-US" sz="2800" dirty="0" smtClean="0"/>
              <a:t>Price war?</a:t>
            </a:r>
          </a:p>
          <a:p>
            <a:r>
              <a:rPr lang="en-US" sz="2800" dirty="0" smtClean="0"/>
              <a:t>Monopoly: regulation, or </a:t>
            </a:r>
            <a:r>
              <a:rPr lang="en-US" sz="2800" dirty="0" smtClean="0">
                <a:hlinkClick r:id="rId4"/>
              </a:rPr>
              <a:t>contestable</a:t>
            </a:r>
            <a:r>
              <a:rPr lang="en-US" sz="2800" dirty="0" smtClean="0"/>
              <a:t> market?</a:t>
            </a:r>
            <a:endParaRPr lang="en-US" sz="2800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FD524CBD-A56F-45F2-8553-7B40FC17E6DD}" type="slidenum">
              <a:rPr lang="en-US" sz="1400">
                <a:solidFill>
                  <a:srgbClr val="003300"/>
                </a:solidFill>
              </a:rPr>
              <a:pPr algn="r"/>
              <a:t>18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Competition When There Are Increasing</a:t>
            </a:r>
            <a:br>
              <a:rPr lang="en-US" sz="3200"/>
            </a:br>
            <a:r>
              <a:rPr lang="en-US" sz="3200"/>
              <a:t>Returns To Scale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markets for privately sold goods, buyers are often too numerous to organize themselves to act collectively. </a:t>
            </a:r>
          </a:p>
          <a:p>
            <a:r>
              <a:rPr lang="en-US" dirty="0" smtClean="0"/>
              <a:t>It </a:t>
            </a:r>
            <a:r>
              <a:rPr lang="en-US" dirty="0"/>
              <a:t>may </a:t>
            </a:r>
            <a:r>
              <a:rPr lang="en-US" dirty="0" smtClean="0"/>
              <a:t>still </a:t>
            </a:r>
            <a:r>
              <a:rPr lang="en-US" dirty="0"/>
              <a:t>be possible for private agents to </a:t>
            </a:r>
            <a:r>
              <a:rPr lang="en-US" dirty="0" smtClean="0">
                <a:hlinkClick r:id="rId3"/>
              </a:rPr>
              <a:t>exercise market power </a:t>
            </a:r>
            <a:r>
              <a:rPr lang="en-US" dirty="0"/>
              <a:t>on their behalf.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3AE3B44B-869E-40F4-9370-C6B69688A796}" type="slidenum">
              <a:rPr lang="en-US" sz="1400">
                <a:solidFill>
                  <a:srgbClr val="003300"/>
                </a:solidFill>
              </a:rPr>
              <a:pPr algn="r"/>
              <a:t>19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4876800" y="5943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>
              <a:solidFill>
                <a:srgbClr val="0099CC"/>
              </a:solidFill>
              <a:latin typeface="Arial Unicode MS" pitchFamily="34" charset="-128"/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5410200" y="36576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838200" y="2895600"/>
            <a:ext cx="3886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 b="0" dirty="0" smtClean="0">
                <a:solidFill>
                  <a:srgbClr val="003300"/>
                </a:solidFill>
                <a:latin typeface="Gill Sans MT" pitchFamily="34" charset="0"/>
              </a:rPr>
              <a:t>Drawing on Chapter </a:t>
            </a:r>
            <a:r>
              <a:rPr lang="en-US" sz="5400" b="0" dirty="0">
                <a:solidFill>
                  <a:srgbClr val="003300"/>
                </a:solidFill>
                <a:latin typeface="Gill Sans MT" pitchFamily="34" charset="0"/>
              </a:rPr>
              <a:t>13</a:t>
            </a:r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23844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4518025" y="6553200"/>
            <a:ext cx="3848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US" sz="1000" i="1">
                <a:solidFill>
                  <a:srgbClr val="003300"/>
                </a:solidFill>
                <a:latin typeface="Times New Roman" pitchFamily="18" charset="0"/>
              </a:rPr>
              <a:t>Copyright © 2010 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Chamberlin Model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001000" cy="4495800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en-US" dirty="0" smtClean="0"/>
              <a:t>Assumptions: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 clearly </a:t>
            </a:r>
            <a:r>
              <a:rPr lang="en-US" dirty="0"/>
              <a:t>defined “industry </a:t>
            </a:r>
            <a:r>
              <a:rPr lang="en-US" dirty="0" smtClean="0"/>
              <a:t>group” of </a:t>
            </a:r>
            <a:r>
              <a:rPr lang="en-US" dirty="0"/>
              <a:t>a </a:t>
            </a:r>
            <a:r>
              <a:rPr lang="en-US" u="sng" dirty="0"/>
              <a:t>large</a:t>
            </a:r>
            <a:r>
              <a:rPr lang="en-US" dirty="0"/>
              <a:t> number of </a:t>
            </a:r>
            <a:r>
              <a:rPr lang="en-US" dirty="0" smtClean="0"/>
              <a:t>firms produce </a:t>
            </a:r>
            <a:r>
              <a:rPr lang="en-US" dirty="0"/>
              <a:t>products that are </a:t>
            </a:r>
            <a:r>
              <a:rPr lang="en-US" u="sng" dirty="0"/>
              <a:t>close, but imperfect</a:t>
            </a:r>
            <a:r>
              <a:rPr lang="en-US" dirty="0"/>
              <a:t>, substitutes for one another</a:t>
            </a:r>
            <a:r>
              <a:rPr lang="en-US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Free entry and exit.</a:t>
            </a:r>
            <a:endParaRPr lang="en-US" dirty="0"/>
          </a:p>
          <a:p>
            <a:pPr marL="533400" indent="-533400">
              <a:lnSpc>
                <a:spcPct val="80000"/>
              </a:lnSpc>
            </a:pPr>
            <a:r>
              <a:rPr lang="en-US" dirty="0" smtClean="0"/>
              <a:t>Implications</a:t>
            </a:r>
            <a:r>
              <a:rPr lang="en-US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Because the products are </a:t>
            </a:r>
            <a:r>
              <a:rPr lang="en-US" dirty="0" smtClean="0"/>
              <a:t>imperfect </a:t>
            </a:r>
            <a:r>
              <a:rPr lang="en-US" dirty="0"/>
              <a:t>substitutes, each firm </a:t>
            </a:r>
            <a:r>
              <a:rPr lang="en-US" dirty="0" smtClean="0"/>
              <a:t>faces downward-sloping demand. 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Each firm </a:t>
            </a:r>
            <a:r>
              <a:rPr lang="en-US" dirty="0" smtClean="0"/>
              <a:t>acts </a:t>
            </a:r>
            <a:r>
              <a:rPr lang="en-US" dirty="0"/>
              <a:t>as if its own price and quantity </a:t>
            </a:r>
            <a:r>
              <a:rPr lang="en-US" dirty="0" smtClean="0"/>
              <a:t>choices </a:t>
            </a:r>
            <a:r>
              <a:rPr lang="en-US" dirty="0"/>
              <a:t>have no effect on </a:t>
            </a:r>
            <a:r>
              <a:rPr lang="en-US" dirty="0" smtClean="0"/>
              <a:t>those of </a:t>
            </a:r>
            <a:r>
              <a:rPr lang="en-US" dirty="0"/>
              <a:t>other </a:t>
            </a:r>
            <a:r>
              <a:rPr lang="en-US" dirty="0" smtClean="0"/>
              <a:t>firms. </a:t>
            </a:r>
            <a:endParaRPr lang="en-US" dirty="0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85986020-9CA6-4CAD-B232-13A0E97E49AA}" type="slidenum">
              <a:rPr lang="en-US" sz="1400">
                <a:solidFill>
                  <a:srgbClr val="003300"/>
                </a:solidFill>
              </a:rPr>
              <a:pPr algn="r"/>
              <a:t>20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38225"/>
          </a:xfrm>
        </p:spPr>
        <p:txBody>
          <a:bodyPr/>
          <a:lstStyle/>
          <a:p>
            <a:r>
              <a:rPr lang="en-US"/>
              <a:t>Figure 13.11: The Monopolistic Competitor’s Two Demand Curves </a:t>
            </a:r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5791200" cy="53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C5635EC1-56C3-4963-AB8B-819F44B2A62F}" type="slidenum">
              <a:rPr lang="en-US" sz="1400">
                <a:solidFill>
                  <a:srgbClr val="003300"/>
                </a:solidFill>
              </a:rPr>
              <a:pPr algn="r"/>
              <a:t>21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1038225"/>
          </a:xfrm>
        </p:spPr>
        <p:txBody>
          <a:bodyPr/>
          <a:lstStyle/>
          <a:p>
            <a:r>
              <a:rPr lang="en-US"/>
              <a:t>Figure 13.12: Short-Run Equilibrium for the Chamberlinian Firm</a:t>
            </a:r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5438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A97D4810-041B-46CE-A68D-5D01A10BB96B}" type="slidenum">
              <a:rPr lang="en-US" sz="1400">
                <a:solidFill>
                  <a:srgbClr val="003300"/>
                </a:solidFill>
              </a:rPr>
              <a:pPr algn="r"/>
              <a:t>22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38225"/>
          </a:xfrm>
        </p:spPr>
        <p:txBody>
          <a:bodyPr/>
          <a:lstStyle/>
          <a:p>
            <a:r>
              <a:rPr lang="en-US"/>
              <a:t>Figure 13.13: Long-Run Equilibrium</a:t>
            </a:r>
            <a:br>
              <a:rPr lang="en-US"/>
            </a:br>
            <a:r>
              <a:rPr lang="en-US"/>
              <a:t>in the Chamberlin Model</a:t>
            </a:r>
          </a:p>
        </p:txBody>
      </p:sp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0104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B357520E-A6D7-4178-9785-26536669810D}" type="slidenum">
              <a:rPr lang="en-US" sz="1400">
                <a:solidFill>
                  <a:srgbClr val="003300"/>
                </a:solidFill>
              </a:rPr>
              <a:pPr algn="r"/>
              <a:t>23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Perfect Competition Versus Chamberlinian</a:t>
            </a:r>
            <a:br>
              <a:rPr lang="en-US" sz="2800"/>
            </a:br>
            <a:r>
              <a:rPr lang="en-US" sz="2800"/>
              <a:t>Monopolistic Competition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001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Allocative</a:t>
            </a:r>
            <a:r>
              <a:rPr lang="en-US" sz="2800" dirty="0" smtClean="0"/>
              <a:t> efficiency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Perfect: MB = P = MC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Monopolistic: MB = P &gt; MC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Cost efficiency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Perfect: minimum LAC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Monopolistic: above minimum LAC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Long-run profitability: both the same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Product variety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Perfect: none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Monopolistic: lots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ADB8088C-7183-41AE-910B-4D7EE7A7E067}" type="slidenum">
              <a:rPr lang="en-US" sz="1400">
                <a:solidFill>
                  <a:srgbClr val="003300"/>
                </a:solidFill>
              </a:rPr>
              <a:pPr algn="r"/>
              <a:t>24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1038225"/>
          </a:xfrm>
        </p:spPr>
        <p:txBody>
          <a:bodyPr/>
          <a:lstStyle/>
          <a:p>
            <a:r>
              <a:rPr lang="en-US" sz="2800"/>
              <a:t>Figure 13.14: An Industry in Which Location is the Important Differentiating Feature</a:t>
            </a:r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334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C1C69082-0C2D-47DA-BF95-A463D13FBD54}" type="slidenum">
              <a:rPr lang="en-US" sz="1400">
                <a:solidFill>
                  <a:srgbClr val="003300"/>
                </a:solidFill>
              </a:rPr>
              <a:pPr algn="r"/>
              <a:t>25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Circle</a:t>
            </a:r>
            <a:r>
              <a:rPr lang="en-US" dirty="0" smtClean="0"/>
              <a:t> Model of Spatial Competition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Assumptions</a:t>
            </a:r>
          </a:p>
          <a:p>
            <a:pPr lvl="1"/>
            <a:r>
              <a:rPr lang="en-US" sz="2400" dirty="0" smtClean="0"/>
              <a:t>Circle circumference, C=1</a:t>
            </a:r>
          </a:p>
          <a:p>
            <a:pPr lvl="1"/>
            <a:r>
              <a:rPr lang="en-US" sz="2400" dirty="0" smtClean="0"/>
              <a:t>Population, L, distributed uniformly</a:t>
            </a:r>
          </a:p>
          <a:p>
            <a:pPr lvl="1"/>
            <a:r>
              <a:rPr lang="en-US" sz="2400" dirty="0" smtClean="0"/>
              <a:t>Demand, 1 unit per consumer</a:t>
            </a:r>
          </a:p>
          <a:p>
            <a:pPr lvl="1"/>
            <a:r>
              <a:rPr lang="en-US" sz="2400" dirty="0" smtClean="0"/>
              <a:t>Consumer’s travel cost, t, per unit distance</a:t>
            </a:r>
          </a:p>
          <a:p>
            <a:pPr lvl="1"/>
            <a:r>
              <a:rPr lang="en-US" sz="2400" dirty="0" smtClean="0"/>
              <a:t>Firm’s production cost, TC = F + M Q</a:t>
            </a:r>
          </a:p>
          <a:p>
            <a:pPr lvl="1"/>
            <a:r>
              <a:rPr lang="en-US" sz="2400" dirty="0" smtClean="0"/>
              <a:t>Number of firms, N, each with same product</a:t>
            </a:r>
          </a:p>
          <a:p>
            <a:pPr lvl="1"/>
            <a:r>
              <a:rPr lang="en-US" sz="2400" dirty="0" smtClean="0"/>
              <a:t>Customers eat where cheapest</a:t>
            </a:r>
          </a:p>
          <a:p>
            <a:r>
              <a:rPr lang="en-US" sz="2800" dirty="0" smtClean="0"/>
              <a:t>Analysis: calculate cost-minimizing N*, model equilibrium N, and compare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62802C69-90A1-4CDC-B674-578676DC9EBD}" type="slidenum">
              <a:rPr lang="en-US" sz="1400">
                <a:solidFill>
                  <a:srgbClr val="003300"/>
                </a:solidFill>
              </a:rPr>
              <a:pPr algn="r"/>
              <a:t>26</a:t>
            </a:fld>
            <a:endParaRPr lang="en-US" sz="14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1038225"/>
          </a:xfrm>
        </p:spPr>
        <p:txBody>
          <a:bodyPr/>
          <a:lstStyle/>
          <a:p>
            <a:r>
              <a:rPr lang="en-US" sz="2800"/>
              <a:t>Figure 13.14: An Industry in Which Location is the Important Differentiating Feature</a:t>
            </a:r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334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C1C69082-0C2D-47DA-BF95-A463D13FBD54}" type="slidenum">
              <a:rPr lang="en-US" sz="1400">
                <a:solidFill>
                  <a:srgbClr val="003300"/>
                </a:solidFill>
              </a:rPr>
              <a:pPr algn="r"/>
              <a:t>27</a:t>
            </a:fld>
            <a:endParaRPr lang="en-US" sz="14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3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144000" cy="914400"/>
          </a:xfrm>
        </p:spPr>
        <p:txBody>
          <a:bodyPr/>
          <a:lstStyle/>
          <a:p>
            <a:r>
              <a:rPr lang="en-US"/>
              <a:t>Figure 13.15: Distances with </a:t>
            </a:r>
            <a:r>
              <a:rPr lang="en-US" i="1"/>
              <a:t>N</a:t>
            </a:r>
            <a:r>
              <a:rPr lang="en-US"/>
              <a:t> Outlets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8250"/>
            <a:ext cx="5791200" cy="52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BE8CDFEF-6105-435E-A385-B69D9FE65DE1}" type="slidenum">
              <a:rPr lang="en-US" sz="1400">
                <a:solidFill>
                  <a:srgbClr val="003300"/>
                </a:solidFill>
              </a:rPr>
              <a:pPr algn="r"/>
              <a:t>28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38225"/>
          </a:xfrm>
        </p:spPr>
        <p:txBody>
          <a:bodyPr/>
          <a:lstStyle/>
          <a:p>
            <a:r>
              <a:rPr lang="en-US" dirty="0"/>
              <a:t>Figure 13.16: The Optimal Number</a:t>
            </a:r>
            <a:br>
              <a:rPr lang="en-US" dirty="0"/>
            </a:br>
            <a:r>
              <a:rPr lang="en-US" dirty="0"/>
              <a:t>of Outlets </a:t>
            </a:r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3663"/>
            <a:ext cx="7315200" cy="49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18989BD5-5A8A-47CE-8C36-84631A8E0421}" type="slidenum">
              <a:rPr lang="en-US" sz="1400">
                <a:solidFill>
                  <a:srgbClr val="003300"/>
                </a:solidFill>
              </a:rPr>
              <a:pPr algn="r"/>
              <a:t>29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Overview</a:t>
            </a:r>
            <a:endParaRPr lang="en-US" sz="4000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Game theory and firms’ strategic interaction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Non-game-theoretic  oligopoly models </a:t>
            </a:r>
          </a:p>
          <a:p>
            <a:pPr lvl="1">
              <a:lnSpc>
                <a:spcPct val="80000"/>
              </a:lnSpc>
            </a:pPr>
            <a:r>
              <a:rPr lang="en-US" sz="2400" dirty="0" err="1" smtClean="0">
                <a:solidFill>
                  <a:srgbClr val="000000"/>
                </a:solidFill>
              </a:rPr>
              <a:t>Cournot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Bertrand</a:t>
            </a:r>
          </a:p>
          <a:p>
            <a:pPr lvl="1">
              <a:lnSpc>
                <a:spcPct val="80000"/>
              </a:lnSpc>
            </a:pPr>
            <a:r>
              <a:rPr lang="en-US" sz="2400" dirty="0" err="1" smtClean="0">
                <a:solidFill>
                  <a:srgbClr val="000000"/>
                </a:solidFill>
              </a:rPr>
              <a:t>Stackelberg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Competition </a:t>
            </a:r>
            <a:r>
              <a:rPr lang="en-US" sz="2800" dirty="0" smtClean="0">
                <a:solidFill>
                  <a:srgbClr val="000000"/>
                </a:solidFill>
              </a:rPr>
              <a:t>with increasing returns </a:t>
            </a:r>
            <a:r>
              <a:rPr lang="en-US" sz="2800" dirty="0">
                <a:solidFill>
                  <a:srgbClr val="000000"/>
                </a:solidFill>
              </a:rPr>
              <a:t>to </a:t>
            </a:r>
            <a:r>
              <a:rPr lang="en-US" sz="2800" dirty="0" smtClean="0">
                <a:solidFill>
                  <a:srgbClr val="000000"/>
                </a:solidFill>
              </a:rPr>
              <a:t>scale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Monopolistic </a:t>
            </a:r>
            <a:r>
              <a:rPr lang="en-US" sz="2800" dirty="0" smtClean="0">
                <a:solidFill>
                  <a:srgbClr val="000000"/>
                </a:solidFill>
              </a:rPr>
              <a:t>competition models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Chamberlin/Robinson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“Spatial”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Consumer preferences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dirty="0" smtClean="0">
                <a:solidFill>
                  <a:srgbClr val="000000"/>
                </a:solidFill>
              </a:rPr>
              <a:t>advertising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8534400" y="6473825"/>
            <a:ext cx="609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63E553DF-BFF5-4C72-8DA0-B2DC6354AE96}" type="slidenum">
              <a:rPr lang="en-US" sz="1400">
                <a:solidFill>
                  <a:srgbClr val="003300"/>
                </a:solidFill>
              </a:rPr>
              <a:pPr algn="r"/>
              <a:t>3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and Equilibrium Number </a:t>
            </a:r>
            <a:r>
              <a:rPr lang="en-US" dirty="0"/>
              <a:t>of Locations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How will the </a:t>
            </a:r>
            <a:r>
              <a:rPr lang="en-US" sz="2800" dirty="0"/>
              <a:t>optimal number </a:t>
            </a:r>
            <a:r>
              <a:rPr lang="en-US" sz="2800" dirty="0" smtClean="0"/>
              <a:t>change in response to changing population </a:t>
            </a:r>
            <a:r>
              <a:rPr lang="en-US" sz="2800" dirty="0"/>
              <a:t>density, transportation cost, or fixed </a:t>
            </a:r>
            <a:r>
              <a:rPr lang="en-US" sz="2800" dirty="0" smtClean="0"/>
              <a:t>cost</a:t>
            </a:r>
            <a:r>
              <a:rPr lang="en-US" sz="2800" dirty="0"/>
              <a:t>?</a:t>
            </a:r>
            <a:endParaRPr lang="en-US" sz="2800" dirty="0" smtClean="0"/>
          </a:p>
          <a:p>
            <a:r>
              <a:rPr lang="en-US" sz="2800" dirty="0" smtClean="0"/>
              <a:t>The equilibrium number of outlets from profit-seeking choices varies more with several aspects of the model’s set-up.</a:t>
            </a:r>
          </a:p>
          <a:p>
            <a:r>
              <a:rPr lang="en-US" sz="2800" dirty="0" smtClean="0"/>
              <a:t>Any </a:t>
            </a:r>
            <a:r>
              <a:rPr lang="en-US" sz="2800" dirty="0"/>
              <a:t>environmental change that leads to a change in the optimal number of outlets </a:t>
            </a:r>
            <a:r>
              <a:rPr lang="en-US" sz="2800" dirty="0" smtClean="0"/>
              <a:t>changes the equilibrium number in </a:t>
            </a:r>
            <a:r>
              <a:rPr lang="en-US" sz="2800" dirty="0"/>
              <a:t>the same </a:t>
            </a:r>
            <a:r>
              <a:rPr lang="en-US" sz="2800" dirty="0" smtClean="0"/>
              <a:t>direction.</a:t>
            </a:r>
            <a:endParaRPr lang="en-US" sz="2800" dirty="0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62802C69-90A1-4CDC-B674-578676DC9EBD}" type="slidenum">
              <a:rPr lang="en-US" sz="1400">
                <a:solidFill>
                  <a:srgbClr val="003300"/>
                </a:solidFill>
              </a:rPr>
              <a:pPr algn="r"/>
              <a:t>30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38225"/>
          </a:xfrm>
        </p:spPr>
        <p:txBody>
          <a:bodyPr/>
          <a:lstStyle/>
          <a:p>
            <a:r>
              <a:rPr lang="en-US"/>
              <a:t>Figure 13.17: A Spatial Interpretation</a:t>
            </a:r>
            <a:br>
              <a:rPr lang="en-US"/>
            </a:br>
            <a:r>
              <a:rPr lang="en-US"/>
              <a:t>of Airline Scheduling </a:t>
            </a:r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57912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6FC15EB5-4450-43F3-A8CD-281E41BF3615}" type="slidenum">
              <a:rPr lang="en-US" sz="1400">
                <a:solidFill>
                  <a:srgbClr val="003300"/>
                </a:solidFill>
              </a:rPr>
              <a:pPr algn="r"/>
              <a:t>31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38225"/>
          </a:xfrm>
        </p:spPr>
        <p:txBody>
          <a:bodyPr/>
          <a:lstStyle/>
          <a:p>
            <a:r>
              <a:rPr lang="en-US" dirty="0"/>
              <a:t>Figure 13.18: Distributing the </a:t>
            </a:r>
            <a:r>
              <a:rPr lang="en-US" dirty="0">
                <a:hlinkClick r:id="rId3"/>
              </a:rPr>
              <a:t>Cost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Variety</a:t>
            </a:r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7975600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65216EE8-79D0-422E-A09B-2A14DB5B3FB5}" type="slidenum">
              <a:rPr lang="en-US" sz="1400">
                <a:solidFill>
                  <a:srgbClr val="003300"/>
                </a:solidFill>
              </a:rPr>
              <a:pPr algn="r"/>
              <a:t>32</a:t>
            </a:fld>
            <a:endParaRPr lang="en-US" sz="1400">
              <a:solidFill>
                <a:srgbClr val="0033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90625"/>
            <a:ext cx="69342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90625"/>
            <a:ext cx="69342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6473825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(Shankar, 2011)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32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Consumer Preferences And Advertising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001000" cy="4495800"/>
          </a:xfrm>
        </p:spPr>
        <p:txBody>
          <a:bodyPr/>
          <a:lstStyle/>
          <a:p>
            <a:r>
              <a:rPr lang="en-US" dirty="0" smtClean="0"/>
              <a:t>Advertising initially increases demand for a differentiated product, because it can be </a:t>
            </a:r>
          </a:p>
          <a:p>
            <a:pPr lvl="1"/>
            <a:r>
              <a:rPr lang="en-US" dirty="0" smtClean="0"/>
              <a:t>Persuasive, altering consumer preferences</a:t>
            </a:r>
          </a:p>
          <a:p>
            <a:pPr lvl="1"/>
            <a:r>
              <a:rPr lang="en-US" dirty="0" smtClean="0"/>
              <a:t>Informative of choice from stable preferences</a:t>
            </a:r>
          </a:p>
          <a:p>
            <a:pPr lvl="1"/>
            <a:r>
              <a:rPr lang="en-US" dirty="0" smtClean="0"/>
              <a:t>Complementary to products</a:t>
            </a:r>
          </a:p>
          <a:p>
            <a:r>
              <a:rPr lang="en-US" dirty="0" smtClean="0"/>
              <a:t>Which predominates? It varies. Evidence is mixed.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Fixed costs increase market concentration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60F9E61B-B297-4480-A47D-292AD7D91A43}" type="slidenum">
              <a:rPr lang="en-US" sz="1400">
                <a:solidFill>
                  <a:srgbClr val="003300"/>
                </a:solidFill>
              </a:rPr>
              <a:pPr algn="r"/>
              <a:t>33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Preferences And Advertising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001000" cy="4495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Advertising is more persuasive for less familiar and more networked products.</a:t>
            </a:r>
            <a:endParaRPr lang="en-US" dirty="0"/>
          </a:p>
          <a:p>
            <a:r>
              <a:rPr lang="en-US" dirty="0" smtClean="0"/>
              <a:t>If consumers have well-defined preferences and experience reveals product quality, </a:t>
            </a:r>
          </a:p>
          <a:p>
            <a:pPr lvl="1"/>
            <a:r>
              <a:rPr lang="en-US" dirty="0" smtClean="0"/>
              <a:t>Sellers have incentives to more heavily advertise higher quality products</a:t>
            </a:r>
          </a:p>
          <a:p>
            <a:pPr lvl="1"/>
            <a:r>
              <a:rPr lang="en-US" dirty="0" smtClean="0"/>
              <a:t>Advertising informs about quality: of product and brand</a:t>
            </a:r>
          </a:p>
          <a:p>
            <a:r>
              <a:rPr lang="en-US" dirty="0" smtClean="0"/>
              <a:t>Do ads enhance your product experience?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60F9E61B-B297-4480-A47D-292AD7D91A43}" type="slidenum">
              <a:rPr lang="en-US" sz="1400">
                <a:solidFill>
                  <a:srgbClr val="003300"/>
                </a:solidFill>
              </a:rPr>
              <a:pPr algn="r"/>
              <a:t>34</a:t>
            </a:fld>
            <a:endParaRPr lang="en-US" sz="14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Games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Players alternate strategy choices</a:t>
            </a:r>
          </a:p>
          <a:p>
            <a:pPr lvl="1"/>
            <a:r>
              <a:rPr lang="en-US" dirty="0" smtClean="0"/>
              <a:t>The second player responds to the first’s choice</a:t>
            </a:r>
          </a:p>
          <a:p>
            <a:pPr lvl="1"/>
            <a:r>
              <a:rPr lang="en-US" dirty="0" smtClean="0"/>
              <a:t>The first player chooses accordingly</a:t>
            </a:r>
            <a:endParaRPr lang="en-US" dirty="0"/>
          </a:p>
          <a:p>
            <a:r>
              <a:rPr lang="en-US" dirty="0" smtClean="0"/>
              <a:t>Examples with deterrence:</a:t>
            </a:r>
          </a:p>
          <a:p>
            <a:pPr lvl="1"/>
            <a:r>
              <a:rPr lang="en-US" dirty="0" smtClean="0"/>
              <a:t>The US </a:t>
            </a:r>
            <a:r>
              <a:rPr lang="en-US" dirty="0"/>
              <a:t>and </a:t>
            </a:r>
            <a:r>
              <a:rPr lang="en-US" dirty="0" smtClean="0"/>
              <a:t>USSR in the early Cold War</a:t>
            </a:r>
            <a:endParaRPr lang="en-US" dirty="0"/>
          </a:p>
          <a:p>
            <a:pPr lvl="1"/>
            <a:r>
              <a:rPr lang="en-US" dirty="0" smtClean="0"/>
              <a:t>Entry deterrence: using a potential rival’s expectations of a firm’s response to a threat to its </a:t>
            </a:r>
            <a:r>
              <a:rPr lang="en-US" dirty="0"/>
              <a:t>market </a:t>
            </a:r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8534400" y="6473825"/>
            <a:ext cx="609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F81107D9-6FE1-42F3-B991-EA14D92E2DBD}" type="slidenum">
              <a:rPr lang="en-US" sz="1400">
                <a:solidFill>
                  <a:srgbClr val="003300"/>
                </a:solidFill>
              </a:rPr>
              <a:pPr algn="r"/>
              <a:t>4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Game Example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90600" y="3962400"/>
            <a:ext cx="2286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38200" y="3593068"/>
            <a:ext cx="556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VW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714381" y="3733800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dirty="0" smtClean="0"/>
              <a:t>Small</a:t>
            </a:r>
            <a:endParaRPr lang="en-US" altLang="en-US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777757" y="1752600"/>
            <a:ext cx="813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dirty="0" smtClean="0"/>
              <a:t>Large</a:t>
            </a:r>
            <a:endParaRPr lang="en-US" altLang="en-US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971800" y="5421868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0000CC"/>
                </a:solidFill>
              </a:rPr>
              <a:t>Toyota</a:t>
            </a: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971800" y="160020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0000CC"/>
                </a:solidFill>
              </a:rPr>
              <a:t>Toyota</a:t>
            </a: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953000" y="1219200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VW  0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smtClean="0">
                <a:solidFill>
                  <a:srgbClr val="0000CC"/>
                </a:solidFill>
              </a:rPr>
              <a:t>Toyota 0</a:t>
            </a:r>
            <a:endParaRPr lang="en-US" altLang="en-US" dirty="0">
              <a:solidFill>
                <a:srgbClr val="0000CC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219201" y="2127251"/>
            <a:ext cx="2171700" cy="3822183"/>
            <a:chOff x="3505200" y="1371892"/>
            <a:chExt cx="1447800" cy="1409555"/>
          </a:xfrm>
        </p:grpSpPr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V="1">
              <a:off x="3552967" y="2107312"/>
              <a:ext cx="14000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6" name="Elbow Connector 45"/>
            <p:cNvCxnSpPr/>
            <p:nvPr/>
          </p:nvCxnSpPr>
          <p:spPr bwMode="auto">
            <a:xfrm>
              <a:off x="3505200" y="2109787"/>
              <a:ext cx="1447800" cy="671660"/>
            </a:xfrm>
            <a:prstGeom prst="bentConnector3">
              <a:avLst>
                <a:gd name="adj1" fmla="val 2172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Elbow Connector 46"/>
            <p:cNvCxnSpPr/>
            <p:nvPr/>
          </p:nvCxnSpPr>
          <p:spPr bwMode="auto">
            <a:xfrm flipV="1">
              <a:off x="3505200" y="1371892"/>
              <a:ext cx="1447800" cy="729734"/>
            </a:xfrm>
            <a:prstGeom prst="bentConnector3">
              <a:avLst>
                <a:gd name="adj1" fmla="val 2172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5" name="Group 54"/>
          <p:cNvGrpSpPr/>
          <p:nvPr/>
        </p:nvGrpSpPr>
        <p:grpSpPr>
          <a:xfrm>
            <a:off x="3276600" y="1066800"/>
            <a:ext cx="1676400" cy="1752600"/>
            <a:chOff x="3276600" y="1066800"/>
            <a:chExt cx="1676400" cy="1752600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810000" y="1752600"/>
              <a:ext cx="80021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dirty="0" smtClean="0"/>
                <a:t>Small</a:t>
              </a:r>
              <a:endParaRPr lang="en-US" altLang="en-US" dirty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810000" y="1066800"/>
              <a:ext cx="838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dirty="0" smtClean="0"/>
                <a:t>Large</a:t>
              </a:r>
              <a:endParaRPr lang="en-US" altLang="en-US" dirty="0"/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3873629" y="2450068"/>
              <a:ext cx="77457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dirty="0" smtClean="0"/>
                <a:t>Don’t</a:t>
              </a:r>
              <a:endParaRPr lang="en-US" alt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505200" y="1403866"/>
              <a:ext cx="1447800" cy="1377581"/>
              <a:chOff x="3505200" y="1403866"/>
              <a:chExt cx="1447800" cy="1377581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flipV="1">
                <a:off x="3552967" y="2109786"/>
                <a:ext cx="1400033" cy="238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/>
              <a:lstStyle/>
              <a:p>
                <a:endParaRPr lang="en-US"/>
              </a:p>
            </p:txBody>
          </p:sp>
          <p:cxnSp>
            <p:nvCxnSpPr>
              <p:cNvPr id="31" name="Elbow Connector 30"/>
              <p:cNvCxnSpPr>
                <a:stCxn id="5" idx="3"/>
              </p:cNvCxnSpPr>
              <p:nvPr/>
            </p:nvCxnSpPr>
            <p:spPr bwMode="auto">
              <a:xfrm>
                <a:off x="3505200" y="2109787"/>
                <a:ext cx="1447800" cy="671660"/>
              </a:xfrm>
              <a:prstGeom prst="bentConnector3">
                <a:avLst>
                  <a:gd name="adj1" fmla="val 21720"/>
                </a:avLst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Elbow Connector 37"/>
              <p:cNvCxnSpPr/>
              <p:nvPr/>
            </p:nvCxnSpPr>
            <p:spPr bwMode="auto">
              <a:xfrm flipV="1">
                <a:off x="3505200" y="1403866"/>
                <a:ext cx="1447800" cy="729734"/>
              </a:xfrm>
              <a:prstGeom prst="bentConnector3">
                <a:avLst>
                  <a:gd name="adj1" fmla="val 21720"/>
                </a:avLst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276600" y="1995487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971800" y="3385066"/>
            <a:ext cx="1981200" cy="1415534"/>
            <a:chOff x="2971800" y="3156466"/>
            <a:chExt cx="1981200" cy="1415534"/>
          </a:xfrm>
        </p:grpSpPr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3276600" y="3748087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505200" y="3156466"/>
              <a:ext cx="1447800" cy="1415534"/>
              <a:chOff x="3505200" y="1403866"/>
              <a:chExt cx="1447800" cy="1415534"/>
            </a:xfrm>
          </p:grpSpPr>
          <p:sp>
            <p:nvSpPr>
              <p:cNvPr id="51" name="Line 7"/>
              <p:cNvSpPr>
                <a:spLocks noChangeShapeType="1"/>
              </p:cNvSpPr>
              <p:nvPr/>
            </p:nvSpPr>
            <p:spPr bwMode="auto">
              <a:xfrm>
                <a:off x="3552967" y="2133598"/>
                <a:ext cx="1400033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/>
              <a:lstStyle/>
              <a:p>
                <a:endParaRPr lang="en-US"/>
              </a:p>
            </p:txBody>
          </p:sp>
          <p:cxnSp>
            <p:nvCxnSpPr>
              <p:cNvPr id="52" name="Elbow Connector 51"/>
              <p:cNvCxnSpPr/>
              <p:nvPr/>
            </p:nvCxnSpPr>
            <p:spPr bwMode="auto">
              <a:xfrm>
                <a:off x="3505200" y="2147740"/>
                <a:ext cx="1447800" cy="671660"/>
              </a:xfrm>
              <a:prstGeom prst="bentConnector3">
                <a:avLst>
                  <a:gd name="adj1" fmla="val 21720"/>
                </a:avLst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Elbow Connector 52"/>
              <p:cNvCxnSpPr/>
              <p:nvPr/>
            </p:nvCxnSpPr>
            <p:spPr bwMode="auto">
              <a:xfrm flipV="1">
                <a:off x="3505200" y="1403866"/>
                <a:ext cx="1447800" cy="729734"/>
              </a:xfrm>
              <a:prstGeom prst="bentConnector3">
                <a:avLst>
                  <a:gd name="adj1" fmla="val 21720"/>
                </a:avLst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2971800" y="3429000"/>
              <a:ext cx="9241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>
                  <a:solidFill>
                    <a:srgbClr val="0000CC"/>
                  </a:solidFill>
                </a:rPr>
                <a:t>Toyota</a:t>
              </a:r>
              <a:endParaRPr lang="en-US" altLang="en-US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76600" y="4876800"/>
            <a:ext cx="1676400" cy="1752600"/>
            <a:chOff x="3276600" y="1066800"/>
            <a:chExt cx="1676400" cy="1752600"/>
          </a:xfrm>
        </p:grpSpPr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3847981" y="1752600"/>
              <a:ext cx="80021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dirty="0" smtClean="0"/>
                <a:t>Small</a:t>
              </a:r>
              <a:endParaRPr lang="en-US" altLang="en-US" dirty="0"/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auto">
            <a:xfrm>
              <a:off x="3886200" y="1066800"/>
              <a:ext cx="838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dirty="0" smtClean="0"/>
                <a:t>Large</a:t>
              </a:r>
              <a:endParaRPr lang="en-US" altLang="en-US" dirty="0"/>
            </a:p>
          </p:txBody>
        </p:sp>
        <p:sp>
          <p:nvSpPr>
            <p:cNvPr id="59" name="Text Box 16"/>
            <p:cNvSpPr txBox="1">
              <a:spLocks noChangeArrowheads="1"/>
            </p:cNvSpPr>
            <p:nvPr/>
          </p:nvSpPr>
          <p:spPr bwMode="auto">
            <a:xfrm>
              <a:off x="3873629" y="2450068"/>
              <a:ext cx="77457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dirty="0" smtClean="0"/>
                <a:t>Don’t</a:t>
              </a:r>
              <a:endParaRPr lang="en-US" altLang="en-US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505200" y="1403866"/>
              <a:ext cx="1447800" cy="1377581"/>
              <a:chOff x="3505200" y="1403866"/>
              <a:chExt cx="1447800" cy="1377581"/>
            </a:xfrm>
          </p:grpSpPr>
          <p:sp>
            <p:nvSpPr>
              <p:cNvPr id="62" name="Line 7"/>
              <p:cNvSpPr>
                <a:spLocks noChangeShapeType="1"/>
              </p:cNvSpPr>
              <p:nvPr/>
            </p:nvSpPr>
            <p:spPr bwMode="auto">
              <a:xfrm flipV="1">
                <a:off x="3552967" y="2109786"/>
                <a:ext cx="1400033" cy="238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/>
              <a:lstStyle/>
              <a:p>
                <a:endParaRPr lang="en-US"/>
              </a:p>
            </p:txBody>
          </p:sp>
          <p:cxnSp>
            <p:nvCxnSpPr>
              <p:cNvPr id="63" name="Elbow Connector 62"/>
              <p:cNvCxnSpPr>
                <a:stCxn id="61" idx="3"/>
              </p:cNvCxnSpPr>
              <p:nvPr/>
            </p:nvCxnSpPr>
            <p:spPr bwMode="auto">
              <a:xfrm>
                <a:off x="3505200" y="2109787"/>
                <a:ext cx="1447800" cy="671660"/>
              </a:xfrm>
              <a:prstGeom prst="bentConnector3">
                <a:avLst>
                  <a:gd name="adj1" fmla="val 21720"/>
                </a:avLst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Elbow Connector 63"/>
              <p:cNvCxnSpPr/>
              <p:nvPr/>
            </p:nvCxnSpPr>
            <p:spPr bwMode="auto">
              <a:xfrm flipV="1">
                <a:off x="3505200" y="1403866"/>
                <a:ext cx="1447800" cy="729734"/>
              </a:xfrm>
              <a:prstGeom prst="bentConnector3">
                <a:avLst>
                  <a:gd name="adj1" fmla="val 21720"/>
                </a:avLst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1" name="Rectangle 3"/>
            <p:cNvSpPr>
              <a:spLocks noChangeArrowheads="1"/>
            </p:cNvSpPr>
            <p:nvPr/>
          </p:nvSpPr>
          <p:spPr bwMode="auto">
            <a:xfrm>
              <a:off x="3276600" y="1995487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endParaRPr lang="en-US"/>
            </a:p>
          </p:txBody>
        </p:sp>
      </p:grp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3847981" y="3733800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dirty="0" smtClean="0"/>
              <a:t>Small</a:t>
            </a:r>
            <a:endParaRPr lang="en-US" altLang="en-US" dirty="0"/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3886200" y="30480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dirty="0" smtClean="0"/>
              <a:t>Large</a:t>
            </a:r>
            <a:endParaRPr lang="en-US" altLang="en-US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3886200" y="4431268"/>
            <a:ext cx="774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dirty="0" smtClean="0"/>
              <a:t>Don’t</a:t>
            </a:r>
            <a:endParaRPr lang="en-US" altLang="en-US" dirty="0"/>
          </a:p>
        </p:txBody>
      </p:sp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1752600" y="5562600"/>
            <a:ext cx="774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dirty="0" smtClean="0"/>
              <a:t>Don’t</a:t>
            </a:r>
            <a:endParaRPr lang="en-US" altLang="en-US" dirty="0"/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4953000" y="1916668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VW 12</a:t>
            </a:r>
            <a:r>
              <a:rPr lang="en-US" altLang="en-US" dirty="0" smtClean="0">
                <a:solidFill>
                  <a:srgbClr val="000000"/>
                </a:solidFill>
              </a:rPr>
              <a:t>, </a:t>
            </a:r>
            <a:r>
              <a:rPr lang="en-US" altLang="en-US" dirty="0" smtClean="0">
                <a:solidFill>
                  <a:srgbClr val="0000CC"/>
                </a:solidFill>
              </a:rPr>
              <a:t>Toyota 8</a:t>
            </a: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953000" y="2602468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VW 18</a:t>
            </a:r>
            <a:r>
              <a:rPr lang="en-US" altLang="en-US" dirty="0" smtClean="0">
                <a:solidFill>
                  <a:srgbClr val="000000"/>
                </a:solidFill>
              </a:rPr>
              <a:t>, </a:t>
            </a:r>
            <a:r>
              <a:rPr lang="en-US" altLang="en-US" dirty="0" smtClean="0">
                <a:solidFill>
                  <a:srgbClr val="0000CC"/>
                </a:solidFill>
              </a:rPr>
              <a:t>Toyota 9</a:t>
            </a: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4953000" y="3212068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VW  8</a:t>
            </a:r>
            <a:r>
              <a:rPr lang="en-US" altLang="en-US" dirty="0" smtClean="0">
                <a:solidFill>
                  <a:srgbClr val="000000"/>
                </a:solidFill>
              </a:rPr>
              <a:t>, </a:t>
            </a:r>
            <a:r>
              <a:rPr lang="en-US" altLang="en-US" dirty="0" smtClean="0">
                <a:solidFill>
                  <a:srgbClr val="0000CC"/>
                </a:solidFill>
              </a:rPr>
              <a:t>Toyota 12</a:t>
            </a: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73" name="Text Box 20"/>
          <p:cNvSpPr txBox="1">
            <a:spLocks noChangeArrowheads="1"/>
          </p:cNvSpPr>
          <p:nvPr/>
        </p:nvSpPr>
        <p:spPr bwMode="auto">
          <a:xfrm>
            <a:off x="4953000" y="3897868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VW 16</a:t>
            </a:r>
            <a:r>
              <a:rPr lang="en-US" altLang="en-US" dirty="0" smtClean="0">
                <a:solidFill>
                  <a:srgbClr val="000000"/>
                </a:solidFill>
              </a:rPr>
              <a:t>, </a:t>
            </a:r>
            <a:r>
              <a:rPr lang="en-US" altLang="en-US" dirty="0" smtClean="0">
                <a:solidFill>
                  <a:srgbClr val="0000CC"/>
                </a:solidFill>
              </a:rPr>
              <a:t>Toyota 16</a:t>
            </a: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74" name="Text Box 20"/>
          <p:cNvSpPr txBox="1">
            <a:spLocks noChangeArrowheads="1"/>
          </p:cNvSpPr>
          <p:nvPr/>
        </p:nvSpPr>
        <p:spPr bwMode="auto">
          <a:xfrm>
            <a:off x="4953000" y="4572000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VW 20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smtClean="0">
                <a:solidFill>
                  <a:srgbClr val="0000CC"/>
                </a:solidFill>
              </a:rPr>
              <a:t>Toyota 15</a:t>
            </a: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75" name="Text Box 20"/>
          <p:cNvSpPr txBox="1">
            <a:spLocks noChangeArrowheads="1"/>
          </p:cNvSpPr>
          <p:nvPr/>
        </p:nvSpPr>
        <p:spPr bwMode="auto">
          <a:xfrm>
            <a:off x="4972779" y="5040868"/>
            <a:ext cx="2037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VW  9</a:t>
            </a:r>
            <a:r>
              <a:rPr lang="en-US" altLang="en-US" dirty="0" smtClean="0">
                <a:solidFill>
                  <a:srgbClr val="000000"/>
                </a:solidFill>
              </a:rPr>
              <a:t>, </a:t>
            </a:r>
            <a:r>
              <a:rPr lang="en-US" altLang="en-US" dirty="0" smtClean="0">
                <a:solidFill>
                  <a:srgbClr val="0000CC"/>
                </a:solidFill>
              </a:rPr>
              <a:t>Toyota 18</a:t>
            </a: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4953000" y="5726668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VW 15</a:t>
            </a:r>
            <a:r>
              <a:rPr lang="en-US" altLang="en-US" dirty="0" smtClean="0">
                <a:solidFill>
                  <a:srgbClr val="000000"/>
                </a:solidFill>
              </a:rPr>
              <a:t>, </a:t>
            </a:r>
            <a:r>
              <a:rPr lang="en-US" altLang="en-US" dirty="0" smtClean="0">
                <a:solidFill>
                  <a:srgbClr val="0000CC"/>
                </a:solidFill>
              </a:rPr>
              <a:t>Toyota 20</a:t>
            </a: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4953000" y="6412468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VW 18</a:t>
            </a:r>
            <a:r>
              <a:rPr lang="en-US" altLang="en-US" dirty="0" smtClean="0">
                <a:solidFill>
                  <a:srgbClr val="000000"/>
                </a:solidFill>
              </a:rPr>
              <a:t>, </a:t>
            </a:r>
            <a:r>
              <a:rPr lang="en-US" altLang="en-US" dirty="0" smtClean="0">
                <a:solidFill>
                  <a:srgbClr val="0000CC"/>
                </a:solidFill>
              </a:rPr>
              <a:t>Toyota 18</a:t>
            </a:r>
            <a:endParaRPr lang="en-US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0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Non-game-theoretic </a:t>
            </a:r>
            <a:r>
              <a:rPr lang="en-US" dirty="0" smtClean="0"/>
              <a:t>Oligopoly Models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3200" dirty="0" err="1" smtClean="0"/>
              <a:t>Cournot</a:t>
            </a:r>
            <a:r>
              <a:rPr lang="en-US" sz="3200" dirty="0" smtClean="0"/>
              <a:t> (1838)</a:t>
            </a:r>
            <a:endParaRPr lang="en-US" sz="3200" dirty="0"/>
          </a:p>
          <a:p>
            <a:pPr lvl="1"/>
            <a:r>
              <a:rPr lang="en-US" dirty="0"/>
              <a:t>Each firm </a:t>
            </a:r>
            <a:r>
              <a:rPr lang="en-US" u="sng" dirty="0" smtClean="0"/>
              <a:t>simultaneously</a:t>
            </a:r>
            <a:r>
              <a:rPr lang="en-US" dirty="0" smtClean="0"/>
              <a:t> chooses </a:t>
            </a:r>
            <a:r>
              <a:rPr lang="en-US" dirty="0"/>
              <a:t>its </a:t>
            </a:r>
            <a:r>
              <a:rPr lang="en-US" u="sng" dirty="0"/>
              <a:t>output</a:t>
            </a:r>
            <a:r>
              <a:rPr lang="en-US" dirty="0"/>
              <a:t> level, treating </a:t>
            </a:r>
            <a:r>
              <a:rPr lang="en-US" dirty="0" smtClean="0"/>
              <a:t>others</a:t>
            </a:r>
            <a:r>
              <a:rPr lang="en-US" dirty="0"/>
              <a:t>’ as </a:t>
            </a:r>
            <a:r>
              <a:rPr lang="en-US" dirty="0" smtClean="0"/>
              <a:t>fixed</a:t>
            </a:r>
            <a:endParaRPr lang="en-US" dirty="0"/>
          </a:p>
          <a:p>
            <a:r>
              <a:rPr lang="en-US" dirty="0" smtClean="0"/>
              <a:t>Bertrand (1883)</a:t>
            </a:r>
          </a:p>
          <a:p>
            <a:pPr lvl="1"/>
            <a:r>
              <a:rPr lang="en-US" dirty="0"/>
              <a:t>Each firm </a:t>
            </a:r>
            <a:r>
              <a:rPr lang="en-US" dirty="0" smtClean="0"/>
              <a:t>chooses </a:t>
            </a:r>
            <a:r>
              <a:rPr lang="en-US" dirty="0"/>
              <a:t>its </a:t>
            </a:r>
            <a:r>
              <a:rPr lang="en-US" u="sng" dirty="0" smtClean="0"/>
              <a:t>price</a:t>
            </a:r>
            <a:r>
              <a:rPr lang="en-US" dirty="0" smtClean="0"/>
              <a:t>, </a:t>
            </a:r>
            <a:r>
              <a:rPr lang="en-US" dirty="0"/>
              <a:t>treating </a:t>
            </a:r>
            <a:r>
              <a:rPr lang="en-US" dirty="0" smtClean="0"/>
              <a:t>others</a:t>
            </a:r>
            <a:r>
              <a:rPr lang="en-US" dirty="0"/>
              <a:t>’ as </a:t>
            </a:r>
            <a:r>
              <a:rPr lang="en-US" dirty="0" smtClean="0"/>
              <a:t>fixed</a:t>
            </a:r>
          </a:p>
          <a:p>
            <a:r>
              <a:rPr lang="en-US" dirty="0" err="1" smtClean="0"/>
              <a:t>Stackelberg</a:t>
            </a:r>
            <a:r>
              <a:rPr lang="en-US" dirty="0" smtClean="0"/>
              <a:t> (1934)</a:t>
            </a:r>
          </a:p>
          <a:p>
            <a:pPr lvl="1"/>
            <a:r>
              <a:rPr lang="en-US" dirty="0" smtClean="0"/>
              <a:t>One firm chooses </a:t>
            </a:r>
            <a:r>
              <a:rPr lang="en-US" dirty="0"/>
              <a:t>its output level, </a:t>
            </a:r>
            <a:r>
              <a:rPr lang="en-US" u="sng" dirty="0" smtClean="0"/>
              <a:t>then</a:t>
            </a:r>
            <a:r>
              <a:rPr lang="en-US" dirty="0" smtClean="0"/>
              <a:t> the other does so in response</a:t>
            </a:r>
            <a:endParaRPr lang="en-US" dirty="0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C6B18F6B-E653-4FED-AF58-12D41721843C}" type="slidenum">
              <a:rPr lang="en-US" sz="1400">
                <a:solidFill>
                  <a:srgbClr val="003300"/>
                </a:solidFill>
              </a:rPr>
              <a:pPr algn="r"/>
              <a:t>6</a:t>
            </a:fld>
            <a:endParaRPr lang="en-US" sz="14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Cournot</a:t>
            </a:r>
            <a:r>
              <a:rPr lang="en-US" dirty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3200" dirty="0" smtClean="0"/>
              <a:t>Assumptions:</a:t>
            </a:r>
          </a:p>
          <a:p>
            <a:pPr lvl="1"/>
            <a:r>
              <a:rPr lang="en-US" dirty="0" smtClean="0">
                <a:hlinkClick r:id="rId3"/>
              </a:rPr>
              <a:t>Duopoly</a:t>
            </a:r>
            <a:r>
              <a:rPr lang="en-US" dirty="0" smtClean="0"/>
              <a:t> with barriers to entry and a single product</a:t>
            </a:r>
          </a:p>
          <a:p>
            <a:pPr lvl="1"/>
            <a:r>
              <a:rPr lang="en-US" dirty="0" smtClean="0"/>
              <a:t>Single interaction with simultaneous choices</a:t>
            </a:r>
          </a:p>
          <a:p>
            <a:pPr lvl="1"/>
            <a:r>
              <a:rPr lang="en-US" dirty="0" smtClean="0"/>
              <a:t>Each </a:t>
            </a:r>
            <a:r>
              <a:rPr lang="en-US" dirty="0" err="1"/>
              <a:t>duopolist</a:t>
            </a:r>
            <a:r>
              <a:rPr lang="en-US" dirty="0"/>
              <a:t> </a:t>
            </a:r>
            <a:r>
              <a:rPr lang="en-US" dirty="0" smtClean="0"/>
              <a:t>treats the other’s output level as fixed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Linear demand, zero FC, constant MC</a:t>
            </a:r>
          </a:p>
          <a:p>
            <a:pPr lvl="1"/>
            <a:endParaRPr lang="en-US" dirty="0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C6B18F6B-E653-4FED-AF58-12D41721843C}" type="slidenum">
              <a:rPr lang="en-US" sz="1400">
                <a:solidFill>
                  <a:srgbClr val="003300"/>
                </a:solidFill>
              </a:rPr>
              <a:pPr algn="r"/>
              <a:t>7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38225"/>
          </a:xfrm>
        </p:spPr>
        <p:txBody>
          <a:bodyPr/>
          <a:lstStyle/>
          <a:p>
            <a:r>
              <a:rPr lang="en-US"/>
              <a:t>Figure 13.4: The Profit-Maximizing Cournot Duopolist </a:t>
            </a: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638800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1ABBBB16-5DC6-4619-B753-4E21F148C092}" type="slidenum">
              <a:rPr lang="en-US" sz="1400">
                <a:solidFill>
                  <a:srgbClr val="003300"/>
                </a:solidFill>
              </a:rPr>
              <a:pPr algn="r"/>
              <a:t>8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Cournot Model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</a:rPr>
              <a:t>Reaction </a:t>
            </a:r>
            <a:r>
              <a:rPr lang="en-US" b="1" i="1" dirty="0" smtClean="0">
                <a:solidFill>
                  <a:srgbClr val="000000"/>
                </a:solidFill>
              </a:rPr>
              <a:t>(best-response) function</a:t>
            </a:r>
            <a:r>
              <a:rPr lang="en-US" b="1" i="1" dirty="0">
                <a:solidFill>
                  <a:srgbClr val="000000"/>
                </a:solidFill>
              </a:rPr>
              <a:t>:</a:t>
            </a:r>
            <a:r>
              <a:rPr lang="en-US" b="1" i="1" dirty="0"/>
              <a:t> </a:t>
            </a:r>
            <a:r>
              <a:rPr lang="en-US" dirty="0" smtClean="0"/>
              <a:t>tells a </a:t>
            </a:r>
            <a:r>
              <a:rPr lang="en-US" dirty="0" err="1" smtClean="0"/>
              <a:t>duopolist’s</a:t>
            </a:r>
            <a:r>
              <a:rPr lang="en-US" dirty="0" smtClean="0"/>
              <a:t> profit-maximizing </a:t>
            </a:r>
            <a:r>
              <a:rPr lang="en-US" dirty="0"/>
              <a:t>level of output </a:t>
            </a:r>
            <a:r>
              <a:rPr lang="en-US" dirty="0" smtClean="0"/>
              <a:t>for </a:t>
            </a:r>
            <a:r>
              <a:rPr lang="en-US" dirty="0"/>
              <a:t>each amount supplied by </a:t>
            </a:r>
            <a:r>
              <a:rPr lang="en-US" dirty="0" smtClean="0"/>
              <a:t>the other.</a:t>
            </a:r>
          </a:p>
          <a:p>
            <a:endParaRPr lang="en-US" dirty="0"/>
          </a:p>
          <a:p>
            <a:r>
              <a:rPr lang="en-US" b="1" i="1" dirty="0" err="1" smtClean="0"/>
              <a:t>Cournot</a:t>
            </a:r>
            <a:r>
              <a:rPr lang="en-US" b="1" i="1" dirty="0" smtClean="0"/>
              <a:t>-Nash equilibrium:</a:t>
            </a:r>
            <a:r>
              <a:rPr lang="en-US" dirty="0" smtClean="0"/>
              <a:t> the output levels which are </a:t>
            </a:r>
            <a:r>
              <a:rPr lang="en-US" dirty="0"/>
              <a:t>each firm’s </a:t>
            </a:r>
            <a:r>
              <a:rPr lang="en-US" dirty="0" smtClean="0"/>
              <a:t>best response (reaction) to </a:t>
            </a:r>
            <a:r>
              <a:rPr lang="en-US" dirty="0"/>
              <a:t>the </a:t>
            </a:r>
            <a:r>
              <a:rPr lang="en-US" dirty="0" smtClean="0"/>
              <a:t>other’s choice.</a:t>
            </a:r>
            <a:endParaRPr lang="en-US" dirty="0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8382000" y="6473825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>
                <a:solidFill>
                  <a:srgbClr val="003300"/>
                </a:solidFill>
              </a:rPr>
              <a:t>13-</a:t>
            </a:r>
            <a:fld id="{BF3008D2-5B6C-40C1-A9BE-7DDF5D17F7B4}" type="slidenum">
              <a:rPr lang="en-US" sz="1400">
                <a:solidFill>
                  <a:srgbClr val="003300"/>
                </a:solidFill>
              </a:rPr>
              <a:pPr algn="r"/>
              <a:t>9</a:t>
            </a:fld>
            <a:endParaRPr lang="en-US" sz="140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(Frank 8e)</Template>
  <TotalTime>6922</TotalTime>
  <Words>1029</Words>
  <Application>Microsoft Office PowerPoint</Application>
  <PresentationFormat>On-screen Show (4:3)</PresentationFormat>
  <Paragraphs>219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Custom Design</vt:lpstr>
      <vt:lpstr>PowerPoint Presentation</vt:lpstr>
      <vt:lpstr>PowerPoint Presentation</vt:lpstr>
      <vt:lpstr>Overview</vt:lpstr>
      <vt:lpstr>Sequential Games</vt:lpstr>
      <vt:lpstr>Sequential Game Example</vt:lpstr>
      <vt:lpstr>Non-game-theoretic Oligopoly Models</vt:lpstr>
      <vt:lpstr>The Cournot Model</vt:lpstr>
      <vt:lpstr>Figure 13.4: The Profit-Maximizing Cournot Duopolist </vt:lpstr>
      <vt:lpstr>The Cournot Model</vt:lpstr>
      <vt:lpstr>Figure 13.5: Reaction Functions for the Cournot Duopolists </vt:lpstr>
      <vt:lpstr>Figure 13.6: Deriving the Reaction Functions for Specific Duopolists</vt:lpstr>
      <vt:lpstr>The Bertrand Model</vt:lpstr>
      <vt:lpstr>The Stackelberg Model</vt:lpstr>
      <vt:lpstr>Figure 13.7: The Stackelberg Leader’s Demand and Marginal Revenue Curves</vt:lpstr>
      <vt:lpstr>Figure 13.8: The Stackelberg Equilibrium </vt:lpstr>
      <vt:lpstr>Comparison Of Outcomes</vt:lpstr>
      <vt:lpstr>Figure 13.9: Comparing Equilibrium Price and Quantity </vt:lpstr>
      <vt:lpstr>Figure 13.10: Sharing a Market with Increasing Returns to Scale</vt:lpstr>
      <vt:lpstr>Competition When There Are Increasing Returns To Scale</vt:lpstr>
      <vt:lpstr>The Chamberlin Model</vt:lpstr>
      <vt:lpstr>Figure 13.11: The Monopolistic Competitor’s Two Demand Curves </vt:lpstr>
      <vt:lpstr>Figure 13.12: Short-Run Equilibrium for the Chamberlinian Firm</vt:lpstr>
      <vt:lpstr>Figure 13.13: Long-Run Equilibrium in the Chamberlin Model</vt:lpstr>
      <vt:lpstr>Perfect Competition Versus Chamberlinian Monopolistic Competition</vt:lpstr>
      <vt:lpstr>Figure 13.14: An Industry in Which Location is the Important Differentiating Feature</vt:lpstr>
      <vt:lpstr>Circle Model of Spatial Competition</vt:lpstr>
      <vt:lpstr>Figure 13.14: An Industry in Which Location is the Important Differentiating Feature</vt:lpstr>
      <vt:lpstr>Figure 13.15: Distances with N Outlets</vt:lpstr>
      <vt:lpstr>Figure 13.16: The Optimal Number of Outlets </vt:lpstr>
      <vt:lpstr>Optimal and Equilibrium Number of Locations</vt:lpstr>
      <vt:lpstr>Figure 13.17: A Spatial Interpretation of Airline Scheduling </vt:lpstr>
      <vt:lpstr>Figure 13.18: Distributing the Cost of Variety</vt:lpstr>
      <vt:lpstr>Consumer Preferences And Advertising</vt:lpstr>
      <vt:lpstr>Consumer Preferences And Advertising</vt:lpstr>
    </vt:vector>
  </TitlesOfParts>
  <Company>McGraw-Hill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Imperfect competition</dc:title>
  <dc:creator>McGraw-Hill Higher Education;Soren Hauge</dc:creator>
  <cp:lastModifiedBy>Soren Hauge</cp:lastModifiedBy>
  <cp:revision>193</cp:revision>
  <cp:lastPrinted>2012-11-15T22:30:26Z</cp:lastPrinted>
  <dcterms:created xsi:type="dcterms:W3CDTF">2004-11-30T18:28:24Z</dcterms:created>
  <dcterms:modified xsi:type="dcterms:W3CDTF">2016-12-08T18:57:35Z</dcterms:modified>
</cp:coreProperties>
</file>