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6" r:id="rId3"/>
    <p:sldId id="259" r:id="rId4"/>
    <p:sldId id="260" r:id="rId5"/>
    <p:sldId id="270" r:id="rId6"/>
    <p:sldId id="275" r:id="rId7"/>
    <p:sldId id="271" r:id="rId8"/>
    <p:sldId id="276" r:id="rId9"/>
    <p:sldId id="272" r:id="rId10"/>
    <p:sldId id="274" r:id="rId11"/>
    <p:sldId id="257" r:id="rId12"/>
    <p:sldId id="258" r:id="rId13"/>
    <p:sldId id="261" r:id="rId14"/>
    <p:sldId id="263" r:id="rId15"/>
    <p:sldId id="262" r:id="rId16"/>
    <p:sldId id="265" r:id="rId17"/>
    <p:sldId id="266" r:id="rId18"/>
    <p:sldId id="267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63" autoAdjust="0"/>
  </p:normalViewPr>
  <p:slideViewPr>
    <p:cSldViewPr>
      <p:cViewPr>
        <p:scale>
          <a:sx n="73" d="100"/>
          <a:sy n="73" d="100"/>
        </p:scale>
        <p:origin x="-16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01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DFA0F-FCDE-402D-BE35-5B75C79A0799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0643-C99D-4076-B94C-83B12374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baseline="0" dirty="0" smtClean="0"/>
              <a:t>ood things about this example of a presentation display include: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emphasizing graphics more than text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provides APA-style documentation of every source of information used that was not public knowledge or unique ideas of the presenters: cited where used and in the reference list, and with few errors. (It’s not necessary to separate out sources of images into a second list, but it is helpful to de-clutter the list of sources of other information.)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brief outline on the second slide orients the audience to the organization of the rest of the presentation.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demonstrates use of several types of graphics and figures: photos, maps, conceptual diagrams, data graphs, and a table of statistical results. (Although the table has a lot of numbers, the key results are highlighted visually. It would be even better if a pop-out graphic were animated to then display those numbers in a larger font.)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Its visual style is attractive but not obtrusive. (Preferably do not follow its example of animating slides with such distractingly varying movements.)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0643-C99D-4076-B94C-83B12374C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B32709-F8F4-4AC1-9EFF-0A7DF0E7DC42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D8B9E9-DDA8-463E-B55D-A433D88FA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campingoutinamerica.files.wordpress.com/2013/01/sloth.jpg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about this as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The student presenters knew that the audience had seen the professor’s presentation about ecotourism’s potential benefits: internalizing some of what had been external benefits of private habitat conservation, etc.  Hence they focused from the start on problems with realizing that potential.</a:t>
            </a:r>
          </a:p>
          <a:p>
            <a:r>
              <a:rPr lang="en-US" sz="1800" dirty="0" smtClean="0"/>
              <a:t>The slides fairly effectively emphasize graphics that complement (rather than repeating) what they spoke about. Ecotourism is a relatively photogenic topic; other presentations could benefit from relatively more use of schematic diagrams, numerical charts, etc. </a:t>
            </a:r>
          </a:p>
          <a:p>
            <a:r>
              <a:rPr lang="en-US" sz="1800" dirty="0" smtClean="0"/>
              <a:t>The spoken information was much more detailed than the text of the slides. It included a summary of their research questions and a thesis statement in the introduction, and many more and earlier references to concepts and theories than are shown in the slides. </a:t>
            </a:r>
          </a:p>
          <a:p>
            <a:r>
              <a:rPr lang="en-US" sz="1800" dirty="0" smtClean="0"/>
              <a:t>You may follow their lead in separating the sources of graphics and other types of information into two reference lists, but it’s a rather artificial distinction, and one merged list is good. </a:t>
            </a:r>
          </a:p>
          <a:p>
            <a:r>
              <a:rPr lang="en-US" sz="1800" dirty="0" smtClean="0"/>
              <a:t>Some entries in the reference lists aren’t quite in correct APA style, with a redundant entry of title and author (an organization), authors’ full first names, journal names not in italics, etc.</a:t>
            </a:r>
          </a:p>
          <a:p>
            <a:r>
              <a:rPr lang="en-US" sz="1800" dirty="0" smtClean="0"/>
              <a:t>Although the font in the large statistical table is very small, at least the presenters used colored boxes to highlight the relevant parts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See additional comments in the notes page for this slide. They’re partly redundant; I wrote them up separately and haven’t taken the time </a:t>
            </a:r>
            <a:r>
              <a:rPr lang="en-US" sz="1800" smtClean="0"/>
              <a:t>to integrate </a:t>
            </a:r>
            <a:r>
              <a:rPr lang="en-US" sz="1800" dirty="0" smtClean="0"/>
              <a:t>them here.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60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iology.duke.edu/bio217/2005/cmp8/costarica_image004_0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248400" y="5943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(Narayan,1998)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Botswana</a:t>
            </a:r>
          </a:p>
          <a:p>
            <a:pPr lvl="1"/>
            <a:r>
              <a:rPr lang="en-US" sz="2200" dirty="0" smtClean="0"/>
              <a:t>70% of revenue repatriated outside of country (Mbaiwa, 2005)</a:t>
            </a:r>
          </a:p>
          <a:p>
            <a:pPr lvl="1"/>
            <a:r>
              <a:rPr lang="en-US" sz="2200" dirty="0" smtClean="0"/>
              <a:t>11% of the industry pays taxes in Botswana (Mbaiwa, 2005)</a:t>
            </a:r>
          </a:p>
          <a:p>
            <a:pPr lvl="1"/>
            <a:r>
              <a:rPr lang="en-US" sz="2200" dirty="0" smtClean="0"/>
              <a:t>81.5% of ownership and influence by expatriates (Mbaiwa, 2005)</a:t>
            </a:r>
          </a:p>
          <a:p>
            <a:pPr lvl="1"/>
            <a:r>
              <a:rPr lang="en-US" sz="2200" dirty="0" smtClean="0"/>
              <a:t>Employment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Costa Rica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estimated that over 50% of tourism revenue is never seen in the destination country (</a:t>
            </a:r>
            <a:r>
              <a:rPr lang="en-US" dirty="0" err="1" smtClean="0"/>
              <a:t>LePree</a:t>
            </a:r>
            <a:r>
              <a:rPr lang="en-US" dirty="0" smtClean="0"/>
              <a:t>, </a:t>
            </a:r>
            <a:r>
              <a:rPr lang="en-US" dirty="0"/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32480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Social/Cultural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Botswana:</a:t>
            </a:r>
          </a:p>
          <a:p>
            <a:pPr lvl="1"/>
            <a:r>
              <a:rPr lang="en-US" sz="2400" dirty="0" smtClean="0"/>
              <a:t>Loss of local autonomy (Mbaiwa, 2005)</a:t>
            </a:r>
          </a:p>
          <a:p>
            <a:pPr lvl="1"/>
            <a:r>
              <a:rPr lang="en-US" sz="2400" dirty="0" smtClean="0"/>
              <a:t>Does not contribute to poverty alleviation (Mbaiwa, 2005)</a:t>
            </a:r>
          </a:p>
          <a:p>
            <a:pPr lvl="1"/>
            <a:r>
              <a:rPr lang="en-US" sz="2400" dirty="0" smtClean="0"/>
              <a:t>Creates social stratification (Hitchcock, 1997)</a:t>
            </a:r>
          </a:p>
          <a:p>
            <a:pPr lvl="1"/>
            <a:r>
              <a:rPr lang="en-US" sz="2400" dirty="0" smtClean="0"/>
              <a:t>Degrades cultural values and activities (Hitchcock, 1997)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Costa Rica:</a:t>
            </a:r>
          </a:p>
          <a:p>
            <a:pPr lvl="1"/>
            <a:r>
              <a:rPr lang="en-US" sz="2800" dirty="0" smtClean="0"/>
              <a:t>“…ecotourism </a:t>
            </a:r>
            <a:r>
              <a:rPr lang="en-US" sz="2800" dirty="0"/>
              <a:t>perpetuates historical economic inequalities and further disempowers local </a:t>
            </a:r>
            <a:r>
              <a:rPr lang="en-US" sz="2800" dirty="0" smtClean="0"/>
              <a:t>peoples</a:t>
            </a:r>
            <a:r>
              <a:rPr lang="en-US" sz="2800" dirty="0"/>
              <a:t>” (</a:t>
            </a:r>
            <a:r>
              <a:rPr lang="en-US" sz="2800" dirty="0" smtClean="0"/>
              <a:t>Horton, </a:t>
            </a:r>
            <a:r>
              <a:rPr lang="en-US" sz="2800" dirty="0"/>
              <a:t>2009) </a:t>
            </a:r>
            <a:endParaRPr lang="en-US" sz="2800" dirty="0" smtClean="0"/>
          </a:p>
          <a:p>
            <a:pPr lvl="1"/>
            <a:r>
              <a:rPr lang="en-US" sz="2800" dirty="0" smtClean="0"/>
              <a:t>Externalities of foreigners in communities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3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Problems: 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Botswana</a:t>
            </a:r>
          </a:p>
          <a:p>
            <a:pPr lvl="1"/>
            <a:r>
              <a:rPr lang="en-US" dirty="0" smtClean="0"/>
              <a:t>Does not contribute to conservation (</a:t>
            </a:r>
            <a:r>
              <a:rPr lang="en-US" dirty="0" err="1" smtClean="0"/>
              <a:t>Gossling</a:t>
            </a:r>
            <a:r>
              <a:rPr lang="en-US" dirty="0" smtClean="0"/>
              <a:t>, 1999)</a:t>
            </a:r>
          </a:p>
          <a:p>
            <a:pPr lvl="1"/>
            <a:r>
              <a:rPr lang="en-US" dirty="0" smtClean="0"/>
              <a:t>High tourism numbers </a:t>
            </a:r>
            <a:r>
              <a:rPr lang="en-US" sz="2400" dirty="0" smtClean="0"/>
              <a:t>(Mbaiwa, 2005)</a:t>
            </a:r>
          </a:p>
          <a:p>
            <a:pPr lvl="1"/>
            <a:r>
              <a:rPr lang="en-US" dirty="0" smtClean="0"/>
              <a:t>Environmental externalities </a:t>
            </a:r>
            <a:r>
              <a:rPr lang="en-US" sz="2400" dirty="0" smtClean="0"/>
              <a:t>(Mbaiwa, 2005)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Costa Rica</a:t>
            </a:r>
          </a:p>
          <a:p>
            <a:pPr lvl="1"/>
            <a:r>
              <a:rPr lang="en-US" dirty="0" smtClean="0"/>
              <a:t>Tourism puts </a:t>
            </a:r>
            <a:r>
              <a:rPr lang="en-US" dirty="0"/>
              <a:t>additional pressure on the environment </a:t>
            </a:r>
            <a:endParaRPr lang="en-US" dirty="0" smtClean="0"/>
          </a:p>
          <a:p>
            <a:pPr lvl="1"/>
            <a:r>
              <a:rPr lang="en-US" dirty="0" smtClean="0"/>
              <a:t>Externalities of tourists in natural environments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Solutions: Certifications </a:t>
            </a:r>
            <a:r>
              <a:rPr lang="en-US" dirty="0" smtClean="0"/>
              <a:t>– Botswana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Ecotourism certification system established in 2010</a:t>
            </a:r>
          </a:p>
          <a:p>
            <a:r>
              <a:rPr lang="en-US" sz="2400" dirty="0" smtClean="0"/>
              <a:t>“Green” – lowest level</a:t>
            </a:r>
          </a:p>
          <a:p>
            <a:r>
              <a:rPr lang="en-US" sz="2400" dirty="0" smtClean="0"/>
              <a:t>“Green+” – Middle level</a:t>
            </a:r>
          </a:p>
          <a:p>
            <a:r>
              <a:rPr lang="en-US" sz="2400" dirty="0" smtClean="0"/>
              <a:t>“Eco” – Highest level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359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(Botswana Tourism Organization)</a:t>
            </a:r>
            <a:endParaRPr lang="en-US" dirty="0"/>
          </a:p>
        </p:txBody>
      </p:sp>
      <p:pic>
        <p:nvPicPr>
          <p:cNvPr id="7" name="Picture 2" descr="C:\Users\Elise\Desktop\Botswana_Okavango_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3581400" cy="3581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57800" y="62484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(Boundless Journeys, 2014)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733800"/>
          <a:ext cx="3733800" cy="261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12573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Award Pending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Facilities Assessed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0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Solutions: Certifications – Costa Rica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3919" y="3962400"/>
            <a:ext cx="6212362" cy="2658086"/>
          </a:xfrm>
        </p:spPr>
      </p:pic>
      <p:sp>
        <p:nvSpPr>
          <p:cNvPr id="4" name="TextBox 3"/>
          <p:cNvSpPr txBox="1"/>
          <p:nvPr/>
        </p:nvSpPr>
        <p:spPr>
          <a:xfrm>
            <a:off x="838200" y="19050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Eco-certification Programs: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Blue Flag Program (BFP)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Certification for </a:t>
            </a:r>
            <a:r>
              <a:rPr lang="en-US" sz="3200" smtClean="0"/>
              <a:t>Sustainable Tourism </a:t>
            </a:r>
            <a:r>
              <a:rPr lang="en-US" sz="3200" dirty="0" smtClean="0"/>
              <a:t>(CST)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0" y="6248400"/>
            <a:ext cx="234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(Blackman et. al 2012) </a:t>
            </a:r>
          </a:p>
        </p:txBody>
      </p:sp>
    </p:spTree>
    <p:extLst>
      <p:ext uri="{BB962C8B-B14F-4D97-AF65-F5344CB8AC3E}">
        <p14:creationId xmlns:p14="http://schemas.microsoft.com/office/powerpoint/2010/main" val="478378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t="10941" r="35663" b="7503"/>
          <a:stretch/>
        </p:blipFill>
        <p:spPr bwMode="auto">
          <a:xfrm>
            <a:off x="14243" y="186583"/>
            <a:ext cx="9144000" cy="64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6951" y="1905000"/>
            <a:ext cx="16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6951" y="4724399"/>
            <a:ext cx="1600200" cy="2672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2800" y="6172200"/>
            <a:ext cx="1229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(Rivera 2002) </a:t>
            </a:r>
          </a:p>
        </p:txBody>
      </p:sp>
    </p:spTree>
    <p:extLst>
      <p:ext uri="{BB962C8B-B14F-4D97-AF65-F5344CB8AC3E}">
        <p14:creationId xmlns:p14="http://schemas.microsoft.com/office/powerpoint/2010/main" val="7944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Governmental </a:t>
            </a:r>
            <a:r>
              <a:rPr lang="en-US" dirty="0"/>
              <a:t>a</a:t>
            </a:r>
            <a:r>
              <a:rPr lang="en-US" dirty="0" smtClean="0"/>
              <a:t>ctions:</a:t>
            </a:r>
          </a:p>
          <a:p>
            <a:pPr lvl="1"/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Increased tourist fees: park, visas, etc.</a:t>
            </a:r>
          </a:p>
          <a:p>
            <a:pPr lvl="1"/>
            <a:r>
              <a:rPr lang="en-US" dirty="0" smtClean="0"/>
              <a:t>Regulations: environmental and tourism numbers</a:t>
            </a:r>
          </a:p>
          <a:p>
            <a:pPr lvl="1"/>
            <a:r>
              <a:rPr lang="en-US" dirty="0" smtClean="0"/>
              <a:t>Local government involvement in regulations</a:t>
            </a:r>
          </a:p>
          <a:p>
            <a:r>
              <a:rPr lang="en-US" dirty="0" smtClean="0"/>
              <a:t>Tourism industry initiatives:</a:t>
            </a:r>
          </a:p>
          <a:p>
            <a:pPr lvl="1"/>
            <a:r>
              <a:rPr lang="en-US" dirty="0" smtClean="0"/>
              <a:t>Educating tourists and locals</a:t>
            </a:r>
          </a:p>
          <a:p>
            <a:pPr lvl="1"/>
            <a:r>
              <a:rPr lang="en-US" dirty="0" smtClean="0"/>
              <a:t>Proportion of revenues for conservation fund and community public goods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03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Ecotourism is relatively new</a:t>
            </a:r>
          </a:p>
          <a:p>
            <a:pPr lvl="1"/>
            <a:r>
              <a:rPr lang="en-US" sz="2400" dirty="0" smtClean="0"/>
              <a:t>Case studies comparisons</a:t>
            </a:r>
            <a:endParaRPr lang="en-US" sz="2400" dirty="0"/>
          </a:p>
          <a:p>
            <a:r>
              <a:rPr lang="en-US" sz="2400" dirty="0" smtClean="0"/>
              <a:t>With improvements ecotourism has the potential to be sustainable and beneficial economically, socially, and environmentally</a:t>
            </a:r>
            <a:endParaRPr lang="en-US" sz="2400" dirty="0"/>
          </a:p>
        </p:txBody>
      </p:sp>
      <p:pic>
        <p:nvPicPr>
          <p:cNvPr id="3074" name="Picture 2" descr="C:\Users\DAlessandroE\Desktop\main_ecotour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572000" cy="25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lessandroE\Desktop\Take-a-Hike-costa-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4052617" cy="25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324600"/>
            <a:ext cx="1027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(Lew, 2011)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876800" y="6324600"/>
            <a:ext cx="2045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(Hiking in Costa Rica, </a:t>
            </a:r>
            <a:r>
              <a:rPr lang="en-US" sz="1400" dirty="0" err="1"/>
              <a:t>n.d.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31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7083552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/>
              <a:t>Blackman, A., Naranjo, M., </a:t>
            </a:r>
            <a:r>
              <a:rPr lang="en-US" sz="1100" dirty="0" err="1"/>
              <a:t>Robalino</a:t>
            </a:r>
            <a:r>
              <a:rPr lang="en-US" sz="1100" dirty="0"/>
              <a:t>, J., </a:t>
            </a:r>
            <a:r>
              <a:rPr lang="en-US" sz="1100" dirty="0" err="1"/>
              <a:t>Alpízar</a:t>
            </a:r>
            <a:r>
              <a:rPr lang="en-US" sz="1100" dirty="0"/>
              <a:t>, F., &amp; Rivera, J. (2012). </a:t>
            </a:r>
            <a:r>
              <a:rPr lang="en-US" sz="1100" i="1" dirty="0"/>
              <a:t>Does Tourism Eco-Certification Pay? Costa Rica’s </a:t>
            </a:r>
            <a:r>
              <a:rPr lang="en-US" sz="1100" i="1" dirty="0" smtClean="0"/>
              <a:t>	Blue </a:t>
            </a:r>
            <a:r>
              <a:rPr lang="en-US" sz="1100" i="1" dirty="0"/>
              <a:t>Flag </a:t>
            </a:r>
            <a:r>
              <a:rPr lang="en-US" sz="1100" i="1" dirty="0" smtClean="0"/>
              <a:t>Program</a:t>
            </a:r>
            <a:r>
              <a:rPr lang="en-US" sz="1100" i="1" dirty="0"/>
              <a:t>. </a:t>
            </a:r>
            <a:r>
              <a:rPr lang="en-US" sz="1100" dirty="0"/>
              <a:t>Resources for the </a:t>
            </a:r>
            <a:r>
              <a:rPr lang="en-US" sz="1100" dirty="0" smtClean="0"/>
              <a:t>Future. </a:t>
            </a:r>
            <a:r>
              <a:rPr lang="en-US" sz="1100" dirty="0"/>
              <a:t>Retrieved from </a:t>
            </a:r>
            <a:r>
              <a:rPr lang="en-US" sz="1100" dirty="0" smtClean="0"/>
              <a:t> http</a:t>
            </a:r>
            <a:r>
              <a:rPr lang="en-US" sz="1100" dirty="0"/>
              <a:t>://</a:t>
            </a:r>
            <a:r>
              <a:rPr lang="en-US" sz="1100" dirty="0" smtClean="0"/>
              <a:t>www.rff.org/RFF/Documents/RFF-DP-12-50.pdf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smtClean="0"/>
              <a:t>Botswana Tourism Organization. (2013). </a:t>
            </a:r>
            <a:r>
              <a:rPr lang="en-US" sz="1100" i="1" dirty="0" smtClean="0"/>
              <a:t>Botswana ecotourism certification system</a:t>
            </a:r>
            <a:r>
              <a:rPr lang="en-US" sz="1100" dirty="0" smtClean="0"/>
              <a:t>.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/>
              <a:t>Center for Ecotourism and Sustainable Development. (2012). </a:t>
            </a:r>
            <a:r>
              <a:rPr lang="en-US" sz="1100" i="1" dirty="0"/>
              <a:t>A simple user’s guide to certification for sustainable tourism </a:t>
            </a:r>
            <a:r>
              <a:rPr lang="en-US" sz="1100" i="1" dirty="0" smtClean="0"/>
              <a:t>	and </a:t>
            </a:r>
            <a:r>
              <a:rPr lang="en-US" sz="1100" i="1" dirty="0"/>
              <a:t>ecotourism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dirty="0"/>
              <a:t>3</a:t>
            </a:r>
            <a:r>
              <a:rPr lang="en-US" sz="1100" baseline="30000" dirty="0"/>
              <a:t>rd</a:t>
            </a:r>
            <a:r>
              <a:rPr lang="en-US" sz="1100" dirty="0"/>
              <a:t> ed</a:t>
            </a:r>
            <a:r>
              <a:rPr lang="en-US" sz="1100" dirty="0" smtClean="0"/>
              <a:t>.).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/>
              <a:t>Coria, Jessica and </a:t>
            </a:r>
            <a:r>
              <a:rPr lang="en-US" sz="1100" dirty="0" err="1"/>
              <a:t>Calfucura</a:t>
            </a:r>
            <a:r>
              <a:rPr lang="en-US" sz="1100" dirty="0"/>
              <a:t>, Enrique (2011). Ecotourism and the development of indigenous communities: the good, the </a:t>
            </a:r>
            <a:r>
              <a:rPr lang="en-US" sz="1100" dirty="0" smtClean="0"/>
              <a:t>	bad</a:t>
            </a:r>
            <a:r>
              <a:rPr lang="en-US" sz="1100" dirty="0"/>
              <a:t>, and the </a:t>
            </a:r>
            <a:r>
              <a:rPr lang="en-US" sz="1100" dirty="0" smtClean="0"/>
              <a:t>ugly </a:t>
            </a:r>
            <a:r>
              <a:rPr lang="en-US" sz="1100" dirty="0"/>
              <a:t>(Working papers in economics). University of Gothenburg. </a:t>
            </a:r>
            <a:endParaRPr lang="en-US" sz="1100" dirty="0" smtClean="0"/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smtClean="0"/>
              <a:t>Costa </a:t>
            </a:r>
            <a:r>
              <a:rPr lang="en-US" sz="1100" dirty="0"/>
              <a:t>Rican Bird Route: </a:t>
            </a:r>
            <a:r>
              <a:rPr lang="en-US" sz="1100" dirty="0" err="1"/>
              <a:t>Tirimbina</a:t>
            </a:r>
            <a:r>
              <a:rPr lang="en-US" sz="1100" dirty="0"/>
              <a:t> Rainforest Center. (2010). Costa Rican Bird Route: </a:t>
            </a:r>
            <a:r>
              <a:rPr lang="en-US" sz="1100" dirty="0" err="1"/>
              <a:t>Tirimbina</a:t>
            </a:r>
            <a:r>
              <a:rPr lang="en-US" sz="1100" dirty="0"/>
              <a:t> Rainforest Center. </a:t>
            </a:r>
            <a:r>
              <a:rPr lang="en-US" sz="1100" dirty="0" smtClean="0"/>
              <a:t>	Retrieved from </a:t>
            </a:r>
            <a:r>
              <a:rPr lang="en-US" sz="1100" dirty="0"/>
              <a:t>http://www.costaricanbirdroute.com/sites/tirimbina.htm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/>
              <a:t>Goodstein, E. &amp; </a:t>
            </a:r>
            <a:r>
              <a:rPr lang="en-US" sz="1100" dirty="0" err="1"/>
              <a:t>Polasky</a:t>
            </a:r>
            <a:r>
              <a:rPr lang="en-US" sz="1100" dirty="0"/>
              <a:t>, S. (2014). </a:t>
            </a:r>
            <a:r>
              <a:rPr lang="en-US" sz="1100" i="1" dirty="0"/>
              <a:t>Economics and the environment</a:t>
            </a:r>
            <a:r>
              <a:rPr lang="en-US" sz="1100" dirty="0"/>
              <a:t> (7th ed.).  Hoboken, NJ: Wiley</a:t>
            </a:r>
            <a:r>
              <a:rPr lang="en-US" sz="1100" dirty="0" smtClean="0"/>
              <a:t>.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err="1" smtClean="0"/>
              <a:t>Gossling</a:t>
            </a:r>
            <a:r>
              <a:rPr lang="en-US" sz="1100" dirty="0"/>
              <a:t>, Stefan (1999). Ecotourism: a means to safeguard biodiversity and ecosystem functions?. </a:t>
            </a:r>
            <a:r>
              <a:rPr lang="en-US" sz="1100" i="1" dirty="0"/>
              <a:t>Ecological Economics</a:t>
            </a:r>
            <a:r>
              <a:rPr lang="en-US" sz="1100" dirty="0"/>
              <a:t>, </a:t>
            </a:r>
            <a:r>
              <a:rPr lang="en-US" sz="1100" dirty="0" smtClean="0"/>
              <a:t>	29</a:t>
            </a:r>
            <a:r>
              <a:rPr lang="en-US" sz="1100" dirty="0"/>
              <a:t>, 303-320. </a:t>
            </a:r>
            <a:r>
              <a:rPr lang="en-US" sz="1100" dirty="0" smtClean="0"/>
              <a:t>Retrieved </a:t>
            </a:r>
            <a:r>
              <a:rPr lang="en-US" sz="1100" dirty="0"/>
              <a:t>fromhttp://www.glerl.noaa.gov/seagrant/ClimateChange </a:t>
            </a:r>
            <a:r>
              <a:rPr lang="en-US" sz="1100" dirty="0" smtClean="0"/>
              <a:t>	Whiteboard/Resources/Mac2/ee%20ecotourism%20biodiversity.pdf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/>
              <a:t>Hitchcock, Robert K. (1997) Cultural, economic, and environmental impacts of tourism among Kalahari bushmen. In </a:t>
            </a:r>
            <a:r>
              <a:rPr lang="en-US" sz="1100" dirty="0" err="1"/>
              <a:t>Erve</a:t>
            </a:r>
            <a:r>
              <a:rPr lang="en-US" sz="1100" dirty="0"/>
              <a:t> </a:t>
            </a:r>
            <a:r>
              <a:rPr lang="en-US" sz="1100" dirty="0" smtClean="0"/>
              <a:t>	Chambers </a:t>
            </a:r>
            <a:r>
              <a:rPr lang="en-US" sz="1100" dirty="0"/>
              <a:t>(Ed.), </a:t>
            </a:r>
            <a:r>
              <a:rPr lang="en-US" sz="1100" i="1" dirty="0" smtClean="0"/>
              <a:t>Tourism </a:t>
            </a:r>
            <a:r>
              <a:rPr lang="en-US" sz="1100" i="1" dirty="0"/>
              <a:t>and culture: an applied perspective</a:t>
            </a:r>
            <a:r>
              <a:rPr lang="en-US" sz="1100" dirty="0"/>
              <a:t> (pp.93-128). Albany, United States: State University </a:t>
            </a:r>
            <a:r>
              <a:rPr lang="en-US" sz="1100" dirty="0" smtClean="0"/>
              <a:t>	of </a:t>
            </a:r>
            <a:r>
              <a:rPr lang="en-US" sz="1100" dirty="0"/>
              <a:t>New York Press.</a:t>
            </a:r>
            <a:r>
              <a:rPr lang="en-US" sz="1100" i="1" dirty="0"/>
              <a:t> </a:t>
            </a:r>
            <a:endParaRPr lang="en-US" sz="1100" dirty="0" smtClean="0"/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err="1" smtClean="0"/>
              <a:t>lschwecherl</a:t>
            </a:r>
            <a:r>
              <a:rPr lang="en-US" sz="1100" dirty="0"/>
              <a:t>. (2013, January 11). costa </a:t>
            </a:r>
            <a:r>
              <a:rPr lang="en-US" sz="1100" dirty="0" err="1"/>
              <a:t>rica</a:t>
            </a:r>
            <a:r>
              <a:rPr lang="en-US" sz="1100" dirty="0"/>
              <a:t>: the "plan". Camping Out In America. Retrieved April 27, 2014, from </a:t>
            </a:r>
            <a:r>
              <a:rPr lang="en-US" sz="1100" dirty="0" smtClean="0"/>
              <a:t>	http</a:t>
            </a:r>
            <a:r>
              <a:rPr lang="en-US" sz="1100" dirty="0"/>
              <a:t>://</a:t>
            </a:r>
            <a:r>
              <a:rPr lang="en-US" sz="1100" dirty="0" smtClean="0"/>
              <a:t>campingoutinamerica.com/2013/01/11/costa-rica-the-plan/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err="1"/>
              <a:t>LePree</a:t>
            </a:r>
            <a:r>
              <a:rPr lang="en-US" sz="1100" dirty="0"/>
              <a:t>, J. G. (2009). </a:t>
            </a:r>
            <a:r>
              <a:rPr lang="en-US" sz="1100" i="1" dirty="0"/>
              <a:t>Certifying Sustainability: The Efficacy of Costa Rica’s Certification for Sustainable Tourism</a:t>
            </a:r>
            <a:r>
              <a:rPr lang="en-US" sz="1100" dirty="0"/>
              <a:t>. Retrieved </a:t>
            </a:r>
            <a:r>
              <a:rPr lang="en-US" sz="1100" dirty="0" smtClean="0"/>
              <a:t>	from </a:t>
            </a:r>
            <a:r>
              <a:rPr lang="en-US" sz="1100" dirty="0"/>
              <a:t>Florida </a:t>
            </a:r>
            <a:r>
              <a:rPr lang="en-US" sz="1100" dirty="0" smtClean="0"/>
              <a:t>Atlantic </a:t>
            </a:r>
            <a:r>
              <a:rPr lang="en-US" sz="1100" dirty="0"/>
              <a:t>Comparative Studies Journal website: </a:t>
            </a:r>
            <a:r>
              <a:rPr lang="en-US" sz="1100" dirty="0" smtClean="0"/>
              <a:t>	http</a:t>
            </a:r>
            <a:r>
              <a:rPr lang="en-US" sz="1100" dirty="0"/>
              <a:t>://</a:t>
            </a:r>
            <a:r>
              <a:rPr lang="en-US" sz="1100" dirty="0" smtClean="0"/>
              <a:t>home.fau.edu/peralta/web/FACS/certyfyingsustainability.pdf</a:t>
            </a:r>
            <a:endParaRPr lang="en-US" sz="1100" dirty="0"/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err="1"/>
              <a:t>Mbaiwa</a:t>
            </a:r>
            <a:r>
              <a:rPr lang="en-US" sz="1100" dirty="0"/>
              <a:t>, Joseph E. (2005). The problem and prospects of sustainable tourism development in the Okavango Delta, </a:t>
            </a:r>
            <a:r>
              <a:rPr lang="en-US" sz="1100" dirty="0" smtClean="0"/>
              <a:t>	Botswana</a:t>
            </a:r>
            <a:r>
              <a:rPr lang="en-US" sz="1100" dirty="0"/>
              <a:t>. </a:t>
            </a:r>
            <a:r>
              <a:rPr lang="en-US" sz="1100" i="1" dirty="0"/>
              <a:t>Journal of </a:t>
            </a:r>
            <a:r>
              <a:rPr lang="en-US" sz="1100" i="1" dirty="0" smtClean="0"/>
              <a:t>Sustainable </a:t>
            </a:r>
            <a:r>
              <a:rPr lang="en-US" sz="1100" i="1" dirty="0"/>
              <a:t>Tourism,</a:t>
            </a:r>
            <a:r>
              <a:rPr lang="en-US" sz="1100" dirty="0"/>
              <a:t> 13, 203-227. Retrieved from  </a:t>
            </a:r>
            <a:r>
              <a:rPr lang="en-US" sz="1100" dirty="0" smtClean="0"/>
              <a:t>	http</a:t>
            </a:r>
            <a:r>
              <a:rPr lang="en-US" sz="1100" dirty="0"/>
              <a:t>://www.tandfonline.com/doi/abs/10.1080/01434630508668554</a:t>
            </a:r>
            <a:r>
              <a:rPr lang="en-US" sz="1100" dirty="0" smtClean="0"/>
              <a:t>.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US" sz="1100" dirty="0" smtClean="0"/>
              <a:t>Quesada</a:t>
            </a:r>
            <a:r>
              <a:rPr lang="en-US" sz="1100" dirty="0"/>
              <a:t>, M. (2013, April 7). Costa Rica Jaguars Eating Sea Turtles. The Costa Rican Times. Retrieved April 23, 2014, </a:t>
            </a:r>
            <a:r>
              <a:rPr lang="en-US" sz="1100" dirty="0" smtClean="0"/>
              <a:t>	from http</a:t>
            </a:r>
            <a:r>
              <a:rPr lang="en-US" sz="1100" dirty="0"/>
              <a:t>://www.costaricantimes.com/costa-rica-jaguars-eating-sea-turtles/14134</a:t>
            </a:r>
          </a:p>
          <a:p>
            <a:pPr>
              <a:tabLst>
                <a:tab pos="457200" algn="l"/>
              </a:tabLs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06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Ecotourism: Problems and Solutions in Botswana  and Costa 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858000" cy="99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Resource and Environmental Economics</a:t>
            </a:r>
          </a:p>
          <a:p>
            <a:pPr algn="ctr"/>
            <a:r>
              <a:rPr lang="en-US" dirty="0" smtClean="0"/>
              <a:t>Name 1 and Name 2</a:t>
            </a:r>
          </a:p>
          <a:p>
            <a:pPr algn="ctr"/>
            <a:r>
              <a:rPr lang="en-US" dirty="0" smtClean="0"/>
              <a:t>April 27, 2014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31152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Botswana-Safari.net (2010).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Botswana-mammals.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Retrieved from http://www.botswana-safari.net/botswana_mammals.html.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Botswana Safari  Packages (2012).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7 Days Botswana national parks tour.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Retrieved from 	http://www.botswanasafaripackages.com/botswana-safaris/7days-botswana-parks-tour.html.</a:t>
            </a:r>
            <a:endParaRPr lang="en-US" sz="40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smtClean="0">
                <a:latin typeface="+mj-lt"/>
              </a:rPr>
              <a:t>Botswana </a:t>
            </a:r>
            <a:r>
              <a:rPr lang="en-US" sz="4000" dirty="0">
                <a:latin typeface="+mj-lt"/>
              </a:rPr>
              <a:t>Tours &amp; Travel. (</a:t>
            </a:r>
            <a:r>
              <a:rPr lang="en-US" sz="4000" dirty="0" err="1">
                <a:latin typeface="+mj-lt"/>
              </a:rPr>
              <a:t>n.d.</a:t>
            </a:r>
            <a:r>
              <a:rPr lang="en-US" sz="4000" dirty="0">
                <a:latin typeface="+mj-lt"/>
              </a:rPr>
              <a:t>). </a:t>
            </a:r>
            <a:r>
              <a:rPr lang="en-US" sz="4000" i="1" dirty="0">
                <a:latin typeface="+mj-lt"/>
              </a:rPr>
              <a:t>Botswana Tours &amp; Travel</a:t>
            </a:r>
            <a:r>
              <a:rPr lang="en-US" sz="4000" dirty="0">
                <a:latin typeface="+mj-lt"/>
              </a:rPr>
              <a:t>. Retrieved April 23, 2014, from http://</a:t>
            </a:r>
            <a:r>
              <a:rPr lang="en-US" sz="4000" dirty="0" smtClean="0">
                <a:latin typeface="+mj-lt"/>
              </a:rPr>
              <a:t>www.adventure-	life.com/</a:t>
            </a:r>
            <a:r>
              <a:rPr lang="en-US" sz="4000" dirty="0" err="1" smtClean="0">
                <a:latin typeface="+mj-lt"/>
              </a:rPr>
              <a:t>botswana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>
                <a:latin typeface="+mj-lt"/>
              </a:rPr>
              <a:t>Botswana Ultimate Custom Safari. (</a:t>
            </a:r>
            <a:r>
              <a:rPr lang="en-US" sz="4000" dirty="0" err="1">
                <a:latin typeface="+mj-lt"/>
              </a:rPr>
              <a:t>n.d.</a:t>
            </a:r>
            <a:r>
              <a:rPr lang="en-US" sz="4000" dirty="0">
                <a:latin typeface="+mj-lt"/>
              </a:rPr>
              <a:t>). Boundless Journeys.com. Retrieved April 25, 2014, from </a:t>
            </a:r>
            <a:r>
              <a:rPr lang="en-US" sz="4000" dirty="0" smtClean="0">
                <a:latin typeface="+mj-lt"/>
              </a:rPr>
              <a:t>	http</a:t>
            </a:r>
            <a:r>
              <a:rPr lang="en-US" sz="4000" dirty="0">
                <a:latin typeface="+mj-lt"/>
              </a:rPr>
              <a:t>://www.boundlessjourneys.com/africa/botswana-zambia/ultimate-private-safari/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smtClean="0">
                <a:latin typeface="+mj-lt"/>
                <a:ea typeface="Calibri"/>
                <a:cs typeface="Times New Roman"/>
              </a:rPr>
              <a:t>Costa 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Rican Bird Route: </a:t>
            </a:r>
            <a:r>
              <a:rPr lang="en-US" sz="4000" dirty="0" err="1">
                <a:latin typeface="+mj-lt"/>
                <a:ea typeface="Calibri"/>
                <a:cs typeface="Times New Roman"/>
              </a:rPr>
              <a:t>Tirimbina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 Rainforest Center. (2010). </a:t>
            </a:r>
            <a:r>
              <a:rPr lang="en-US" sz="4000" i="1" dirty="0">
                <a:latin typeface="+mj-lt"/>
                <a:ea typeface="Calibri"/>
                <a:cs typeface="Times New Roman"/>
              </a:rPr>
              <a:t>Costa Rican Bird Route: </a:t>
            </a:r>
            <a:r>
              <a:rPr lang="en-US" sz="4000" i="1" dirty="0" err="1">
                <a:latin typeface="+mj-lt"/>
                <a:ea typeface="Calibri"/>
                <a:cs typeface="Times New Roman"/>
              </a:rPr>
              <a:t>Tirimbina</a:t>
            </a:r>
            <a:r>
              <a:rPr lang="en-US" sz="4000" i="1" dirty="0">
                <a:latin typeface="+mj-lt"/>
                <a:ea typeface="Calibri"/>
                <a:cs typeface="Times New Roman"/>
              </a:rPr>
              <a:t> Rainforest Center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. Retrieved April 27, 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	2014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, from  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http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://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www.costaricanbirdroute.com/sites/tirimbina.htm</a:t>
            </a:r>
            <a:endParaRPr lang="en-US" sz="4000" dirty="0" smtClean="0">
              <a:latin typeface="+mj-lt"/>
            </a:endParaRPr>
          </a:p>
          <a:p>
            <a:pPr marL="0" marR="0" indent="0">
              <a:lnSpc>
                <a:spcPct val="120000"/>
              </a:lnSpc>
              <a:spcBef>
                <a:spcPts val="40"/>
              </a:spcBef>
              <a:spcAft>
                <a:spcPts val="800"/>
              </a:spcAft>
              <a:buNone/>
            </a:pPr>
            <a:r>
              <a:rPr lang="en-US" sz="4000" dirty="0" err="1">
                <a:latin typeface="+mj-lt"/>
                <a:ea typeface="Calibri"/>
                <a:cs typeface="Times New Roman"/>
              </a:rPr>
              <a:t>Dasenbrock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, J. (2002, January 1). "Take Nothing but Pictures, Leave Nothing but Footprints and Waste Nothing but Time". TED Case 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	Study 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Template. 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Retrieved 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April 24, 2014, from http://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www1.american.edu/ted/costa-rica-tourism.htm</a:t>
            </a:r>
          </a:p>
          <a:p>
            <a:pPr marL="0" marR="0" indent="0">
              <a:lnSpc>
                <a:spcPct val="120000"/>
              </a:lnSpc>
              <a:spcBef>
                <a:spcPts val="40"/>
              </a:spcBef>
              <a:spcAft>
                <a:spcPts val="800"/>
              </a:spcAft>
              <a:buNone/>
            </a:pPr>
            <a:r>
              <a:rPr lang="en-US" sz="4000" dirty="0" err="1" smtClean="0">
                <a:latin typeface="+mj-lt"/>
                <a:ea typeface="Calibri"/>
                <a:cs typeface="Times New Roman"/>
              </a:rPr>
              <a:t>lschwecherl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. (2013, January 11). 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Costa Rica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: the "plan". </a:t>
            </a:r>
            <a:r>
              <a:rPr lang="en-US" sz="4000" i="1" dirty="0">
                <a:latin typeface="+mj-lt"/>
                <a:ea typeface="Calibri"/>
                <a:cs typeface="Times New Roman"/>
              </a:rPr>
              <a:t>Camping Out In America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. Retrieved April 27, 2014, from </a:t>
            </a:r>
            <a:r>
              <a:rPr lang="en-US" sz="4000" dirty="0" smtClean="0">
                <a:latin typeface="+mj-lt"/>
                <a:ea typeface="Calibri"/>
                <a:cs typeface="Times New Roman"/>
              </a:rPr>
              <a:t>	http</a:t>
            </a:r>
            <a:r>
              <a:rPr lang="en-US" sz="4000" dirty="0">
                <a:latin typeface="+mj-lt"/>
                <a:ea typeface="Calibri"/>
                <a:cs typeface="Times New Roman"/>
              </a:rPr>
              <a:t>://campingoutinamerica.com/2013/01/11/costa-rica-the-plan/</a:t>
            </a:r>
          </a:p>
          <a:p>
            <a:pPr marL="0" marR="0" indent="0">
              <a:lnSpc>
                <a:spcPct val="120000"/>
              </a:lnSpc>
              <a:spcBef>
                <a:spcPts val="40"/>
              </a:spcBef>
              <a:spcAft>
                <a:spcPts val="800"/>
              </a:spcAft>
              <a:buNone/>
            </a:pPr>
            <a:r>
              <a:rPr lang="en-US" sz="4000" dirty="0">
                <a:solidFill>
                  <a:srgbClr val="333333"/>
                </a:solidFill>
                <a:latin typeface="+mj-lt"/>
                <a:ea typeface="Calibri"/>
                <a:cs typeface="Arial"/>
              </a:rPr>
              <a:t>Narayan. (1998). </a:t>
            </a:r>
            <a:r>
              <a:rPr lang="en-US" sz="4000" i="1" dirty="0">
                <a:solidFill>
                  <a:srgbClr val="333333"/>
                </a:solidFill>
                <a:latin typeface="+mj-lt"/>
                <a:ea typeface="Calibri"/>
                <a:cs typeface="Arial"/>
              </a:rPr>
              <a:t>A Closer Look: Ecotourism in Costa Rica</a:t>
            </a:r>
            <a:r>
              <a:rPr lang="en-US" sz="4000" dirty="0">
                <a:solidFill>
                  <a:srgbClr val="333333"/>
                </a:solidFill>
                <a:latin typeface="+mj-lt"/>
                <a:ea typeface="Calibri"/>
                <a:cs typeface="Arial"/>
              </a:rPr>
              <a:t>. Retrieved April 25, 2014, from 	</a:t>
            </a:r>
            <a:r>
              <a:rPr lang="en-US" sz="4000" dirty="0" smtClean="0">
                <a:solidFill>
                  <a:srgbClr val="333333"/>
                </a:solidFill>
                <a:latin typeface="+mj-lt"/>
                <a:ea typeface="Calibri"/>
                <a:cs typeface="Arial"/>
              </a:rPr>
              <a:t>http</a:t>
            </a:r>
            <a:r>
              <a:rPr lang="en-US" sz="4000" dirty="0">
                <a:solidFill>
                  <a:srgbClr val="333333"/>
                </a:solidFill>
                <a:latin typeface="+mj-lt"/>
                <a:ea typeface="Calibri"/>
                <a:cs typeface="Arial"/>
              </a:rPr>
              <a:t>://</a:t>
            </a:r>
            <a:r>
              <a:rPr lang="en-US" sz="4000" dirty="0" smtClean="0">
                <a:solidFill>
                  <a:srgbClr val="333333"/>
                </a:solidFill>
                <a:latin typeface="+mj-lt"/>
                <a:ea typeface="Calibri"/>
                <a:cs typeface="Arial"/>
              </a:rPr>
              <a:t>biology.duke.edu/bio217/2005/cmp8/costarica.html</a:t>
            </a:r>
            <a:endParaRPr lang="en-US" sz="4000" dirty="0" smtClean="0">
              <a:latin typeface="+mj-lt"/>
              <a:ea typeface="Calibri"/>
              <a:cs typeface="Times New Roman"/>
            </a:endParaRPr>
          </a:p>
          <a:p>
            <a:pPr marL="0" marR="0" indent="0">
              <a:lnSpc>
                <a:spcPct val="120000"/>
              </a:lnSpc>
              <a:spcBef>
                <a:spcPts val="40"/>
              </a:spcBef>
              <a:spcAft>
                <a:spcPts val="800"/>
              </a:spcAft>
              <a:buNone/>
            </a:pPr>
            <a:r>
              <a:rPr lang="en-US" sz="4000" dirty="0" smtClean="0">
                <a:latin typeface="+mj-lt"/>
              </a:rPr>
              <a:t>Shades </a:t>
            </a:r>
            <a:r>
              <a:rPr lang="en-US" sz="4000" dirty="0">
                <a:latin typeface="+mj-lt"/>
              </a:rPr>
              <a:t>of green. (2007, May 26). The Guardian. Retrieved April 25, 2014, </a:t>
            </a:r>
            <a:r>
              <a:rPr lang="en-US" sz="4000" dirty="0" smtClean="0">
                <a:latin typeface="+mj-lt"/>
              </a:rPr>
              <a:t>from 	http</a:t>
            </a:r>
            <a:r>
              <a:rPr lang="en-US" sz="4000" dirty="0">
                <a:latin typeface="+mj-lt"/>
              </a:rPr>
              <a:t>://www.theguardian.com/travel/2007/may/26/saturday.costarica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>
                <a:latin typeface="+mj-lt"/>
              </a:rPr>
              <a:t>Record Number of Tourists in Costa Rica for 2013. (2014, January 16). </a:t>
            </a:r>
            <a:r>
              <a:rPr lang="en-US" sz="4000" i="1" dirty="0">
                <a:latin typeface="+mj-lt"/>
              </a:rPr>
              <a:t>The Costa Rican Times. </a:t>
            </a:r>
            <a:r>
              <a:rPr lang="en-US" sz="4000" dirty="0">
                <a:latin typeface="+mj-lt"/>
              </a:rPr>
              <a:t>Retrieved April 27, 2014, from </a:t>
            </a:r>
            <a:r>
              <a:rPr lang="en-US" sz="4000" dirty="0" smtClean="0">
                <a:latin typeface="+mj-lt"/>
              </a:rPr>
              <a:t>	http</a:t>
            </a:r>
            <a:r>
              <a:rPr lang="en-US" sz="4000" dirty="0">
                <a:latin typeface="+mj-lt"/>
              </a:rPr>
              <a:t>://</a:t>
            </a:r>
            <a:r>
              <a:rPr lang="en-US" sz="4000" dirty="0" smtClean="0">
                <a:latin typeface="+mj-lt"/>
              </a:rPr>
              <a:t>www.costaricantimes.com/record-number-of-tourists-in-costa-rica-for-2013/24261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smtClean="0">
                <a:latin typeface="+mj-lt"/>
              </a:rPr>
              <a:t>Lew</a:t>
            </a:r>
            <a:r>
              <a:rPr lang="en-US" sz="4000" dirty="0">
                <a:latin typeface="+mj-lt"/>
              </a:rPr>
              <a:t>, J. (2011, September 9). Can Eco-tourism help underdeveloped countries?. Mother Nature Network. Retrieved April 23, 2014</a:t>
            </a:r>
            <a:r>
              <a:rPr lang="en-US" sz="4000" dirty="0" smtClean="0">
                <a:latin typeface="+mj-lt"/>
              </a:rPr>
              <a:t>,	</a:t>
            </a:r>
            <a:r>
              <a:rPr lang="en-US" sz="4000" dirty="0"/>
              <a:t> from </a:t>
            </a:r>
            <a:r>
              <a:rPr lang="en-US" sz="4000" dirty="0" smtClean="0">
                <a:latin typeface="+mj-lt"/>
              </a:rPr>
              <a:t>http</a:t>
            </a:r>
            <a:r>
              <a:rPr lang="en-US" sz="4000" dirty="0">
                <a:latin typeface="+mj-lt"/>
              </a:rPr>
              <a:t>://</a:t>
            </a:r>
            <a:r>
              <a:rPr lang="en-US" sz="4000" dirty="0" smtClean="0">
                <a:latin typeface="+mj-lt"/>
              </a:rPr>
              <a:t>www.mnn.com/lifestyle/eco-tourism/stories/can-eco-tourism-help-underdeveloped-countries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Noronha,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Charmaine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(2013).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Botswana’s Okavango Delta’s got game.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Retrieved from 	http://www.philly.com/philly/living/travel/20131117_Botswana_s_Okavango_Delta_s_got_game.html.</a:t>
            </a:r>
            <a:endParaRPr lang="en-US" sz="40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>
                <a:latin typeface="+mj-lt"/>
              </a:rPr>
              <a:t>Six Senses Eco Symposium: The Importance of Ecotourism. (</a:t>
            </a:r>
            <a:r>
              <a:rPr lang="en-US" sz="4000" dirty="0" err="1">
                <a:latin typeface="+mj-lt"/>
              </a:rPr>
              <a:t>n.d.</a:t>
            </a:r>
            <a:r>
              <a:rPr lang="en-US" sz="4000" dirty="0">
                <a:latin typeface="+mj-lt"/>
              </a:rPr>
              <a:t>). Six Senses Eco Symposium: The Importance of Ecotourism. </a:t>
            </a:r>
            <a:r>
              <a:rPr lang="en-US" sz="4000" dirty="0" smtClean="0">
                <a:latin typeface="+mj-lt"/>
              </a:rPr>
              <a:t>	Retrieved </a:t>
            </a:r>
            <a:r>
              <a:rPr lang="en-US" sz="4000" dirty="0">
                <a:latin typeface="+mj-lt"/>
              </a:rPr>
              <a:t>April </a:t>
            </a:r>
            <a:r>
              <a:rPr lang="en-US" sz="4000" dirty="0" smtClean="0">
                <a:latin typeface="+mj-lt"/>
              </a:rPr>
              <a:t>25</a:t>
            </a:r>
            <a:r>
              <a:rPr lang="en-US" sz="4000" dirty="0">
                <a:latin typeface="+mj-lt"/>
              </a:rPr>
              <a:t>, 2014, </a:t>
            </a:r>
            <a:r>
              <a:rPr lang="en-US" sz="4000" dirty="0" smtClean="0">
                <a:latin typeface="+mj-lt"/>
              </a:rPr>
              <a:t>from </a:t>
            </a:r>
            <a:r>
              <a:rPr lang="en-US" sz="4000" dirty="0">
                <a:latin typeface="+mj-lt"/>
              </a:rPr>
              <a:t>http://scribol.com/travel/six-senses-eco-symposium-the-importance-of-ecotourism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n-US" sz="4000" dirty="0" err="1">
                <a:latin typeface="+mj-lt"/>
              </a:rPr>
              <a:t>Starmer</a:t>
            </a:r>
            <a:r>
              <a:rPr lang="en-US" sz="4000" dirty="0">
                <a:latin typeface="+mj-lt"/>
              </a:rPr>
              <a:t>-Smith, C. (2007, July 31). Travel news in brief. The Telegraph. Retrieved April 23, 2014, from </a:t>
            </a:r>
            <a:r>
              <a:rPr lang="en-US" sz="4000" dirty="0" smtClean="0">
                <a:latin typeface="+mj-lt"/>
              </a:rPr>
              <a:t>	http</a:t>
            </a:r>
            <a:r>
              <a:rPr lang="en-US" sz="4000" dirty="0">
                <a:latin typeface="+mj-lt"/>
              </a:rPr>
              <a:t>://www.telegraph.co.uk/travel/7167141/Travel-news-in-brief.html</a:t>
            </a:r>
          </a:p>
          <a:p>
            <a:pPr marL="0" indent="0">
              <a:lnSpc>
                <a:spcPct val="120000"/>
              </a:lnSpc>
              <a:spcBef>
                <a:spcPts val="40"/>
              </a:spcBef>
              <a:buNone/>
            </a:pP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Quesada, M. (2013, </a:t>
            </a:r>
            <a:r>
              <a:rPr lang="es-E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April</a:t>
            </a: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7). Costa Rica </a:t>
            </a:r>
            <a:r>
              <a:rPr lang="es-E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Jaguars</a:t>
            </a: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Eating</a:t>
            </a: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Sea </a:t>
            </a:r>
            <a:r>
              <a:rPr lang="es-E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Turtles</a:t>
            </a:r>
            <a:r>
              <a:rPr lang="es-E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Costa Rican Times.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Retrieved April 23, 2014, from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http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://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www.costaricantimes.com/costa-rica-jaguars-eating-sea-turtles/14134</a:t>
            </a:r>
            <a:endParaRPr lang="en-US" sz="40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3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Ecotourism definition</a:t>
            </a:r>
          </a:p>
          <a:p>
            <a:r>
              <a:rPr lang="en-US" dirty="0" smtClean="0"/>
              <a:t>Problems with ecotourism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Social </a:t>
            </a:r>
          </a:p>
          <a:p>
            <a:pPr lvl="1"/>
            <a:r>
              <a:rPr lang="en-US" dirty="0" smtClean="0"/>
              <a:t>Environmental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Ecotourism certification</a:t>
            </a:r>
          </a:p>
          <a:p>
            <a:pPr lvl="1"/>
            <a:r>
              <a:rPr lang="en-US" dirty="0" smtClean="0"/>
              <a:t>Others: government and industry actions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Ecotourism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“responsible </a:t>
            </a:r>
            <a:r>
              <a:rPr lang="en-US" dirty="0"/>
              <a:t>travel to natural areas, which conserves the environment and improves the welfare of local </a:t>
            </a:r>
            <a:r>
              <a:rPr lang="en-US" dirty="0" smtClean="0"/>
              <a:t>people” (CESD, 2012)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Social/Cultural</a:t>
            </a:r>
          </a:p>
          <a:p>
            <a:pPr lvl="1"/>
            <a:r>
              <a:rPr lang="en-US" dirty="0" smtClean="0"/>
              <a:t>Environmental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Elise\Desktop\2172239611_7314865c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418676" cy="3173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6400800"/>
            <a:ext cx="1642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Scribol</a:t>
            </a:r>
            <a:r>
              <a:rPr lang="en-US" sz="1200" dirty="0" smtClean="0"/>
              <a:t> Travel,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4614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maps.maphill.com/botswana/location-maps/shaded-relief-map/highlighted-continent/free-shaded-relief-location-map-of-botswana-highlighted-contin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3969" cy="5963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457197" y="6429498"/>
            <a:ext cx="2308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(Location Map of Botswana, 2011)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lise\Desktop\botswana_15731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616" y="0"/>
            <a:ext cx="5141384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95800" y="3200400"/>
            <a:ext cx="170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Starmer</a:t>
            </a:r>
            <a:r>
              <a:rPr lang="en-US" sz="1200" dirty="0" smtClean="0"/>
              <a:t>-Smith, 2010)</a:t>
            </a:r>
            <a:endParaRPr lang="en-US" sz="1200" dirty="0"/>
          </a:p>
        </p:txBody>
      </p:sp>
      <p:pic>
        <p:nvPicPr>
          <p:cNvPr id="4" name="Picture 2" descr="C:\Users\Elise\Desktop\111613_Giraffes_Botswana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3200400"/>
          </a:xfrm>
          <a:prstGeom prst="rect">
            <a:avLst/>
          </a:prstGeom>
          <a:noFill/>
        </p:spPr>
      </p:pic>
      <p:pic>
        <p:nvPicPr>
          <p:cNvPr id="5" name="Picture 3" descr="C:\Users\Elise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95800" cy="3124200"/>
          </a:xfrm>
          <a:prstGeom prst="rect">
            <a:avLst/>
          </a:prstGeom>
          <a:noFill/>
        </p:spPr>
      </p:pic>
      <p:pic>
        <p:nvPicPr>
          <p:cNvPr id="6" name="Picture 4" descr="C:\Users\Elise\Desktop\images4KZU6F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429000"/>
            <a:ext cx="4648200" cy="317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581001"/>
            <a:ext cx="2547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(Botswana Safari Packages, 2012)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(Noronha, 2013)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495800" y="6581001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(Botswana-Safari.net, 2001)</a:t>
            </a:r>
            <a:endParaRPr lang="en-US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ps.maphill.com/costa-rica/location-maps/gray-map/highlighted-continent/hill-shading/free-fancy-gray-location-map-of-costa-rica-highlighted-continent-hill-shad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62200" y="64811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1200" dirty="0"/>
              <a:t>(Shaded Relief Location Map of Costa Rica, 2011)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sta 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07" y="3571875"/>
            <a:ext cx="5466193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staricantimes.com/wp-content/uploads/2013/04/tortuguero-costa-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375065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rimbina Rainforest Center, photo by Andrew Roth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557344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4579" y="6477000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(Quesada, 2013)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732730" y="3264098"/>
            <a:ext cx="23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(Costa Rican Bird Route 2010)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6476999"/>
            <a:ext cx="1372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(</a:t>
            </a:r>
            <a:r>
              <a:rPr lang="en-US" sz="1400" dirty="0" err="1"/>
              <a:t>Alarmy</a:t>
            </a:r>
            <a:r>
              <a:rPr lang="en-US" sz="1400" dirty="0"/>
              <a:t>, 2007) </a:t>
            </a:r>
          </a:p>
        </p:txBody>
      </p:sp>
      <p:pic>
        <p:nvPicPr>
          <p:cNvPr id="9" name="Picture 8" descr="sloth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4669971" cy="3264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5209" y="3244334"/>
            <a:ext cx="1576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lschwecherl</a:t>
            </a:r>
            <a:r>
              <a:rPr lang="en-US" sz="1400" dirty="0"/>
              <a:t>, 2013)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b="1" dirty="0" smtClean="0">
                <a:latin typeface="Helvetica"/>
                <a:ea typeface="Times New Roman"/>
                <a:cs typeface="Times New Roman"/>
              </a:rPr>
              <a:t>The Main Sources of Travelers to Costa Rica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4000" dirty="0" smtClean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Helvetica"/>
                <a:ea typeface="Times New Roman"/>
                <a:cs typeface="Times New Roman"/>
              </a:rPr>
              <a:t>Percentage of Total Number of Tourists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1. US</a:t>
            </a:r>
            <a:r>
              <a:rPr lang="en-US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48.7%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2. Canada</a:t>
            </a:r>
            <a:r>
              <a:rPr lang="en-US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5.3%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3. Colombia</a:t>
            </a:r>
            <a:r>
              <a:rPr lang="en-US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4.8%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4. Mexico</a:t>
            </a:r>
            <a:r>
              <a:rPr lang="en-US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4.1%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5. Spain</a:t>
            </a:r>
            <a:r>
              <a:rPr lang="en-US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3.2%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6. Germany</a:t>
            </a:r>
            <a:r>
              <a:rPr lang="en-US" sz="28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Helvetica"/>
                <a:ea typeface="Times New Roman"/>
                <a:cs typeface="Times New Roman"/>
              </a:rPr>
              <a:t>2.9%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Helvetica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Dasenbrock</a:t>
            </a:r>
            <a:r>
              <a:rPr lang="en-US" dirty="0" smtClean="0"/>
              <a:t>, 2002)</a:t>
            </a:r>
            <a:endParaRPr lang="en-US" dirty="0"/>
          </a:p>
        </p:txBody>
      </p:sp>
      <p:pic>
        <p:nvPicPr>
          <p:cNvPr id="1026" name="Picture 2" descr="C:\Documents and Settings\welzenk\Desktop\costa-rica-travel-11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862388" cy="34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6019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(Record </a:t>
            </a:r>
            <a:r>
              <a:rPr lang="en-US" sz="1400" dirty="0"/>
              <a:t>Number of </a:t>
            </a:r>
            <a:r>
              <a:rPr lang="en-US" sz="1400" dirty="0" smtClean="0"/>
              <a:t>Tourists, 2014)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399</TotalTime>
  <Words>1076</Words>
  <Application>Microsoft Office PowerPoint</Application>
  <PresentationFormat>On-screen Show (4:3)</PresentationFormat>
  <Paragraphs>154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Comments about this as an example</vt:lpstr>
      <vt:lpstr>Ecotourism: Problems and Solutions in Botswana  and Costa Rica</vt:lpstr>
      <vt:lpstr>Overview</vt:lpstr>
      <vt:lpstr>Ecotourism Definition</vt:lpstr>
      <vt:lpstr>PowerPoint Presentation</vt:lpstr>
      <vt:lpstr>PowerPoint Presentation</vt:lpstr>
      <vt:lpstr>PowerPoint Presentation</vt:lpstr>
      <vt:lpstr>PowerPoint Presentation</vt:lpstr>
      <vt:lpstr> The Main Sources of Travelers to Costa Rica </vt:lpstr>
      <vt:lpstr>PowerPoint Presentation</vt:lpstr>
      <vt:lpstr>Problems: Economic</vt:lpstr>
      <vt:lpstr>Problems: Social/Cultural</vt:lpstr>
      <vt:lpstr>Problems: Environmental</vt:lpstr>
      <vt:lpstr>Solutions: Certifications – Botswana</vt:lpstr>
      <vt:lpstr>Solutions: Certifications – Costa Rica</vt:lpstr>
      <vt:lpstr>PowerPoint Presentation</vt:lpstr>
      <vt:lpstr>Solutions: Others</vt:lpstr>
      <vt:lpstr>Conclusions</vt:lpstr>
      <vt:lpstr>References</vt:lpstr>
      <vt:lpstr>References: Photos</vt:lpstr>
    </vt:vector>
  </TitlesOfParts>
  <Company>Ripon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Ecotourism: Problems and Solutions</dc:title>
  <cp:lastModifiedBy>RipoCollege</cp:lastModifiedBy>
  <cp:revision>51</cp:revision>
  <dcterms:created xsi:type="dcterms:W3CDTF">2014-04-22T21:18:03Z</dcterms:created>
  <dcterms:modified xsi:type="dcterms:W3CDTF">2018-01-15T18:19:00Z</dcterms:modified>
</cp:coreProperties>
</file>